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9" r:id="rId3"/>
    <p:sldId id="330" r:id="rId4"/>
    <p:sldId id="405" r:id="rId5"/>
    <p:sldId id="406" r:id="rId6"/>
    <p:sldId id="331" r:id="rId7"/>
    <p:sldId id="407" r:id="rId8"/>
    <p:sldId id="408" r:id="rId9"/>
    <p:sldId id="410" r:id="rId10"/>
    <p:sldId id="409" r:id="rId11"/>
    <p:sldId id="411" r:id="rId12"/>
    <p:sldId id="412" r:id="rId13"/>
    <p:sldId id="413" r:id="rId14"/>
    <p:sldId id="414" r:id="rId15"/>
    <p:sldId id="397" r:id="rId16"/>
    <p:sldId id="415" r:id="rId17"/>
    <p:sldId id="416" r:id="rId18"/>
    <p:sldId id="417" r:id="rId19"/>
    <p:sldId id="418" r:id="rId20"/>
    <p:sldId id="419" r:id="rId21"/>
    <p:sldId id="420" r:id="rId22"/>
    <p:sldId id="339" r:id="rId23"/>
    <p:sldId id="421" r:id="rId24"/>
    <p:sldId id="422" r:id="rId25"/>
    <p:sldId id="342" r:id="rId26"/>
    <p:sldId id="305" r:id="rId27"/>
    <p:sldId id="306" r:id="rId28"/>
    <p:sldId id="307" r:id="rId29"/>
    <p:sldId id="308" r:id="rId30"/>
    <p:sldId id="309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313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497"/>
    <a:srgbClr val="4F81BD"/>
    <a:srgbClr val="4A7EBB"/>
    <a:srgbClr val="B1BED9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7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EF9B5-1733-43B9-9585-1331FD43E8B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46A617-EBD0-495F-BD3E-219F4382BD4B}" type="pres">
      <dgm:prSet presAssocID="{340EF9B5-1733-43B9-9585-1331FD43E8BA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D673FA2-C270-44AC-8426-F1D246A921B3}" type="presOf" srcId="{340EF9B5-1733-43B9-9585-1331FD43E8BA}" destId="{F246A617-EBD0-495F-BD3E-219F4382BD4B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EF9B5-1733-43B9-9585-1331FD43E8B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46A617-EBD0-495F-BD3E-219F4382BD4B}" type="pres">
      <dgm:prSet presAssocID="{340EF9B5-1733-43B9-9585-1331FD43E8BA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D673FA2-C270-44AC-8426-F1D246A921B3}" type="presOf" srcId="{340EF9B5-1733-43B9-9585-1331FD43E8BA}" destId="{F246A617-EBD0-495F-BD3E-219F4382BD4B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80DBB-6D65-4C58-9030-B31C8E677811}" type="doc">
      <dgm:prSet loTypeId="urn:microsoft.com/office/officeart/2009/3/layout/PhasedProcess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9F4EDFFB-E605-4F3D-AAE1-1EC1803E126B}">
      <dgm:prSet phldrT="[Texte]"/>
      <dgm:spPr/>
      <dgm:t>
        <a:bodyPr/>
        <a:lstStyle/>
        <a:p>
          <a:r>
            <a:rPr lang="fr-F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rPr>
            <a:t>Collecter</a:t>
          </a:r>
        </a:p>
      </dgm:t>
    </dgm:pt>
    <dgm:pt modelId="{0F4CC5FE-AA52-42EA-B7DC-9D6D7E19759F}" type="parTrans" cxnId="{00BC2EB3-980F-4C2C-B24E-4EB05ACD0D44}">
      <dgm:prSet/>
      <dgm:spPr/>
      <dgm:t>
        <a:bodyPr/>
        <a:lstStyle/>
        <a:p>
          <a:endParaRPr lang="fr-FR"/>
        </a:p>
      </dgm:t>
    </dgm:pt>
    <dgm:pt modelId="{DB6EA37D-8292-4D65-9FDF-A2D6C812DE14}" type="sibTrans" cxnId="{00BC2EB3-980F-4C2C-B24E-4EB05ACD0D44}">
      <dgm:prSet/>
      <dgm:spPr/>
      <dgm:t>
        <a:bodyPr/>
        <a:lstStyle/>
        <a:p>
          <a:endParaRPr lang="fr-FR"/>
        </a:p>
      </dgm:t>
    </dgm:pt>
    <dgm:pt modelId="{AC4AB466-3CB9-43C2-9482-9F936714B7B1}">
      <dgm:prSet phldrT="[Texte]" custT="1"/>
      <dgm:spPr/>
      <dgm:t>
        <a:bodyPr/>
        <a:lstStyle/>
        <a:p>
          <a:r>
            <a:rPr lang="fr-FR" sz="1200" b="1" dirty="0"/>
            <a:t>Données</a:t>
          </a:r>
          <a:endParaRPr lang="fr-FR" sz="1000" b="1" dirty="0"/>
        </a:p>
      </dgm:t>
    </dgm:pt>
    <dgm:pt modelId="{68241015-E164-4E4F-BD2D-75B879534A24}" type="parTrans" cxnId="{18179C02-FF2C-481C-8AD3-5212E376CCC4}">
      <dgm:prSet/>
      <dgm:spPr/>
      <dgm:t>
        <a:bodyPr/>
        <a:lstStyle/>
        <a:p>
          <a:endParaRPr lang="fr-FR"/>
        </a:p>
      </dgm:t>
    </dgm:pt>
    <dgm:pt modelId="{19A1B851-3B9B-465A-92EF-33AF760DD5C1}" type="sibTrans" cxnId="{18179C02-FF2C-481C-8AD3-5212E376CCC4}">
      <dgm:prSet/>
      <dgm:spPr/>
      <dgm:t>
        <a:bodyPr/>
        <a:lstStyle/>
        <a:p>
          <a:endParaRPr lang="fr-FR"/>
        </a:p>
      </dgm:t>
    </dgm:pt>
    <dgm:pt modelId="{2677A083-2831-413B-B4AE-C4F6F5F864FD}">
      <dgm:prSet phldrT="[Texte]" custT="1"/>
      <dgm:spPr/>
      <dgm:t>
        <a:bodyPr/>
        <a:lstStyle/>
        <a:p>
          <a:r>
            <a:rPr lang="fr-FR" sz="1200" b="1" dirty="0"/>
            <a:t>Informations</a:t>
          </a:r>
          <a:endParaRPr lang="fr-FR" sz="1050" b="1" dirty="0"/>
        </a:p>
      </dgm:t>
    </dgm:pt>
    <dgm:pt modelId="{1FCD952B-28F4-4EAA-8B08-F5C1BD5B9249}" type="parTrans" cxnId="{337EEFBA-03BC-475A-8CB2-66D5B1A5C7CB}">
      <dgm:prSet/>
      <dgm:spPr/>
      <dgm:t>
        <a:bodyPr/>
        <a:lstStyle/>
        <a:p>
          <a:endParaRPr lang="fr-FR"/>
        </a:p>
      </dgm:t>
    </dgm:pt>
    <dgm:pt modelId="{FAC36621-A634-4EE0-A868-287D54D18ACC}" type="sibTrans" cxnId="{337EEFBA-03BC-475A-8CB2-66D5B1A5C7CB}">
      <dgm:prSet/>
      <dgm:spPr/>
      <dgm:t>
        <a:bodyPr/>
        <a:lstStyle/>
        <a:p>
          <a:endParaRPr lang="fr-FR"/>
        </a:p>
      </dgm:t>
    </dgm:pt>
    <dgm:pt modelId="{3B9633F3-2C81-4651-8DC2-5FAB66110AB9}">
      <dgm:prSet phldrT="[Texte]"/>
      <dgm:spPr/>
      <dgm:t>
        <a:bodyPr/>
        <a:lstStyle/>
        <a:p>
          <a:r>
            <a:rPr lang="fr-F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rPr>
            <a:t>Traiter</a:t>
          </a:r>
        </a:p>
      </dgm:t>
    </dgm:pt>
    <dgm:pt modelId="{3CE0D440-DC63-4D97-8286-1FDF60274543}" type="parTrans" cxnId="{2EB4FA84-9032-46BE-99E5-B7F1478E4508}">
      <dgm:prSet/>
      <dgm:spPr/>
      <dgm:t>
        <a:bodyPr/>
        <a:lstStyle/>
        <a:p>
          <a:endParaRPr lang="fr-FR"/>
        </a:p>
      </dgm:t>
    </dgm:pt>
    <dgm:pt modelId="{2B8B25D3-1A40-43B0-AE1F-FE6C4FA308C1}" type="sibTrans" cxnId="{2EB4FA84-9032-46BE-99E5-B7F1478E4508}">
      <dgm:prSet/>
      <dgm:spPr/>
      <dgm:t>
        <a:bodyPr/>
        <a:lstStyle/>
        <a:p>
          <a:endParaRPr lang="fr-FR"/>
        </a:p>
      </dgm:t>
    </dgm:pt>
    <dgm:pt modelId="{AB54EECC-C3A4-43BF-82F8-CD3647FCF53F}">
      <dgm:prSet phldrT="[Texte]" custT="1"/>
      <dgm:spPr/>
      <dgm:t>
        <a:bodyPr/>
        <a:lstStyle/>
        <a:p>
          <a:r>
            <a:rPr lang="fr-FR" sz="1800" dirty="0"/>
            <a:t>Analyses</a:t>
          </a:r>
        </a:p>
      </dgm:t>
    </dgm:pt>
    <dgm:pt modelId="{598F04CB-2309-4055-B7B4-3CA2023F27DD}" type="parTrans" cxnId="{07EA397A-EACE-4877-9ACF-C494E549A4AE}">
      <dgm:prSet/>
      <dgm:spPr/>
      <dgm:t>
        <a:bodyPr/>
        <a:lstStyle/>
        <a:p>
          <a:endParaRPr lang="fr-FR"/>
        </a:p>
      </dgm:t>
    </dgm:pt>
    <dgm:pt modelId="{70E74AF0-D244-4F00-B43C-DA7E43F23D27}" type="sibTrans" cxnId="{07EA397A-EACE-4877-9ACF-C494E549A4AE}">
      <dgm:prSet/>
      <dgm:spPr/>
      <dgm:t>
        <a:bodyPr/>
        <a:lstStyle/>
        <a:p>
          <a:endParaRPr lang="fr-FR"/>
        </a:p>
      </dgm:t>
    </dgm:pt>
    <dgm:pt modelId="{C5898462-B2CD-4E13-A2A7-501C3C732A8A}">
      <dgm:prSet phldrT="[Texte]" custT="1"/>
      <dgm:spPr/>
      <dgm:t>
        <a:bodyPr/>
        <a:lstStyle/>
        <a:p>
          <a:r>
            <a:rPr lang="fr-FR" sz="1600" dirty="0"/>
            <a:t>Interprétations</a:t>
          </a:r>
        </a:p>
      </dgm:t>
    </dgm:pt>
    <dgm:pt modelId="{42129508-6DE6-42A0-94F6-0C631857877E}" type="parTrans" cxnId="{87B928FB-8210-4266-944A-527090FBF471}">
      <dgm:prSet/>
      <dgm:spPr/>
      <dgm:t>
        <a:bodyPr/>
        <a:lstStyle/>
        <a:p>
          <a:endParaRPr lang="fr-FR"/>
        </a:p>
      </dgm:t>
    </dgm:pt>
    <dgm:pt modelId="{97E48C5E-C29B-49B2-8FC3-3DFABEF4AF35}" type="sibTrans" cxnId="{87B928FB-8210-4266-944A-527090FBF471}">
      <dgm:prSet/>
      <dgm:spPr/>
      <dgm:t>
        <a:bodyPr/>
        <a:lstStyle/>
        <a:p>
          <a:endParaRPr lang="fr-FR"/>
        </a:p>
      </dgm:t>
    </dgm:pt>
    <dgm:pt modelId="{B60F3041-C3C8-4AC1-8104-9DD22EFB852E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rPr>
            <a:t>Diffuser</a:t>
          </a:r>
        </a:p>
      </dgm:t>
    </dgm:pt>
    <dgm:pt modelId="{7BF4F283-D2D5-442A-99D0-FD7711828097}" type="parTrans" cxnId="{9AA4F5E6-9540-445B-ADDF-611A426AF248}">
      <dgm:prSet/>
      <dgm:spPr/>
      <dgm:t>
        <a:bodyPr/>
        <a:lstStyle/>
        <a:p>
          <a:endParaRPr lang="fr-FR"/>
        </a:p>
      </dgm:t>
    </dgm:pt>
    <dgm:pt modelId="{548C3246-09C1-40A7-A951-18BB42E0890A}" type="sibTrans" cxnId="{9AA4F5E6-9540-445B-ADDF-611A426AF248}">
      <dgm:prSet/>
      <dgm:spPr/>
      <dgm:t>
        <a:bodyPr/>
        <a:lstStyle/>
        <a:p>
          <a:endParaRPr lang="fr-FR"/>
        </a:p>
      </dgm:t>
    </dgm:pt>
    <dgm:pt modelId="{CBAF035A-361E-4256-8852-241A0F65E031}">
      <dgm:prSet phldrT="[Texte]"/>
      <dgm:spPr/>
      <dgm:t>
        <a:bodyPr/>
        <a:lstStyle/>
        <a:p>
          <a:r>
            <a:rPr lang="fr-FR" dirty="0"/>
            <a:t>Livrable (rapport)</a:t>
          </a:r>
        </a:p>
      </dgm:t>
    </dgm:pt>
    <dgm:pt modelId="{6F5971B6-5E5B-4CA5-897B-71DF47751E0C}" type="parTrans" cxnId="{99F4B8C3-C3CA-47A2-AF0E-7CFDD55F1819}">
      <dgm:prSet/>
      <dgm:spPr/>
      <dgm:t>
        <a:bodyPr/>
        <a:lstStyle/>
        <a:p>
          <a:endParaRPr lang="fr-FR"/>
        </a:p>
      </dgm:t>
    </dgm:pt>
    <dgm:pt modelId="{BADF2465-2ED6-4F5C-A0D0-3C3E5DF6D443}" type="sibTrans" cxnId="{99F4B8C3-C3CA-47A2-AF0E-7CFDD55F1819}">
      <dgm:prSet/>
      <dgm:spPr/>
      <dgm:t>
        <a:bodyPr/>
        <a:lstStyle/>
        <a:p>
          <a:endParaRPr lang="fr-FR"/>
        </a:p>
      </dgm:t>
    </dgm:pt>
    <dgm:pt modelId="{ED163129-6B6E-4AB6-B623-06D4973004D8}">
      <dgm:prSet custT="1"/>
      <dgm:spPr/>
      <dgm:t>
        <a:bodyPr/>
        <a:lstStyle/>
        <a:p>
          <a:r>
            <a:rPr lang="fr-FR" sz="1600" b="1" dirty="0"/>
            <a:t>Cartographies</a:t>
          </a:r>
        </a:p>
      </dgm:t>
    </dgm:pt>
    <dgm:pt modelId="{2E73BDA4-FC73-49E7-BB61-29DA9AA47828}" type="parTrans" cxnId="{4D5F23D0-3017-4C0C-8B3D-4D30C64751F1}">
      <dgm:prSet/>
      <dgm:spPr/>
      <dgm:t>
        <a:bodyPr/>
        <a:lstStyle/>
        <a:p>
          <a:endParaRPr lang="fr-FR"/>
        </a:p>
      </dgm:t>
    </dgm:pt>
    <dgm:pt modelId="{999F9138-3583-43B6-9D83-D4994FC23E7D}" type="sibTrans" cxnId="{4D5F23D0-3017-4C0C-8B3D-4D30C64751F1}">
      <dgm:prSet/>
      <dgm:spPr/>
      <dgm:t>
        <a:bodyPr/>
        <a:lstStyle/>
        <a:p>
          <a:endParaRPr lang="fr-FR"/>
        </a:p>
      </dgm:t>
    </dgm:pt>
    <dgm:pt modelId="{3754AA2E-E235-4A21-8D2C-94A5B3DA96D2}" type="pres">
      <dgm:prSet presAssocID="{64580DBB-6D65-4C58-9030-B31C8E677811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3337DE6D-10BD-4F7A-B038-BC6EB9A39661}" type="pres">
      <dgm:prSet presAssocID="{64580DBB-6D65-4C58-9030-B31C8E677811}" presName="arc1" presStyleLbl="node1" presStyleIdx="0" presStyleCnt="4"/>
      <dgm:spPr/>
    </dgm:pt>
    <dgm:pt modelId="{F72EB551-74B6-4E72-967F-62FEF148D894}" type="pres">
      <dgm:prSet presAssocID="{64580DBB-6D65-4C58-9030-B31C8E677811}" presName="arc3" presStyleLbl="node1" presStyleIdx="1" presStyleCnt="4"/>
      <dgm:spPr/>
    </dgm:pt>
    <dgm:pt modelId="{96AF7A87-5EFF-4973-A680-6FFD98EF73DE}" type="pres">
      <dgm:prSet presAssocID="{64580DBB-6D65-4C58-9030-B31C8E677811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8AA2622D-B4A3-48AA-ABE5-9E546A9DA2B8}" type="pres">
      <dgm:prSet presAssocID="{64580DBB-6D65-4C58-9030-B31C8E677811}" presName="arc2" presStyleLbl="node1" presStyleIdx="2" presStyleCnt="4"/>
      <dgm:spPr/>
    </dgm:pt>
    <dgm:pt modelId="{2AF8BE2E-6CEF-4EF0-84FC-56F8E78E73E2}" type="pres">
      <dgm:prSet presAssocID="{64580DBB-6D65-4C58-9030-B31C8E677811}" presName="arc4" presStyleLbl="node1" presStyleIdx="3" presStyleCnt="4"/>
      <dgm:spPr/>
    </dgm:pt>
    <dgm:pt modelId="{733145D8-1277-469C-9B85-3801E3C61D65}" type="pres">
      <dgm:prSet presAssocID="{64580DBB-6D65-4C58-9030-B31C8E677811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A9D916A-23E2-450F-9F8B-A8A1D2CDE4A4}" type="pres">
      <dgm:prSet presAssocID="{64580DBB-6D65-4C58-9030-B31C8E677811}" presName="middleComposite" presStyleCnt="0"/>
      <dgm:spPr/>
    </dgm:pt>
    <dgm:pt modelId="{87DD09D2-3140-48FC-947F-BAD8587A6CF5}" type="pres">
      <dgm:prSet presAssocID="{AB54EECC-C3A4-43BF-82F8-CD3647FCF53F}" presName="circ1" presStyleLbl="vennNode1" presStyleIdx="0" presStyleCnt="8"/>
      <dgm:spPr/>
    </dgm:pt>
    <dgm:pt modelId="{1DEDE287-D1B1-4A63-8FB5-5011EFBBB833}" type="pres">
      <dgm:prSet presAssocID="{AB54EECC-C3A4-43BF-82F8-CD3647FCF53F}" presName="circ1Tx" presStyleLbl="revTx" presStyleIdx="1" presStyleCnt="3">
        <dgm:presLayoutVars>
          <dgm:chMax val="0"/>
          <dgm:chPref val="0"/>
        </dgm:presLayoutVars>
      </dgm:prSet>
      <dgm:spPr/>
    </dgm:pt>
    <dgm:pt modelId="{41CCDC91-ED70-4B52-8609-D3A78F98F2DD}" type="pres">
      <dgm:prSet presAssocID="{C5898462-B2CD-4E13-A2A7-501C3C732A8A}" presName="circ2" presStyleLbl="vennNode1" presStyleIdx="1" presStyleCnt="8"/>
      <dgm:spPr/>
    </dgm:pt>
    <dgm:pt modelId="{084A3A8B-AC15-4635-80BA-BF41B76B4231}" type="pres">
      <dgm:prSet presAssocID="{C5898462-B2CD-4E13-A2A7-501C3C732A8A}" presName="circ2Tx" presStyleLbl="revTx" presStyleIdx="1" presStyleCnt="3">
        <dgm:presLayoutVars>
          <dgm:chMax val="0"/>
          <dgm:chPref val="0"/>
        </dgm:presLayoutVars>
      </dgm:prSet>
      <dgm:spPr/>
    </dgm:pt>
    <dgm:pt modelId="{BCC76B6A-5DF8-43CA-B159-706BEC378053}" type="pres">
      <dgm:prSet presAssocID="{ED163129-6B6E-4AB6-B623-06D4973004D8}" presName="circ3" presStyleLbl="vennNode1" presStyleIdx="2" presStyleCnt="8"/>
      <dgm:spPr/>
    </dgm:pt>
    <dgm:pt modelId="{192EE40B-6981-4510-8A21-8B9C02EAC224}" type="pres">
      <dgm:prSet presAssocID="{ED163129-6B6E-4AB6-B623-06D4973004D8}" presName="circ3Tx" presStyleLbl="revTx" presStyleIdx="1" presStyleCnt="3">
        <dgm:presLayoutVars>
          <dgm:chMax val="0"/>
          <dgm:chPref val="0"/>
        </dgm:presLayoutVars>
      </dgm:prSet>
      <dgm:spPr/>
    </dgm:pt>
    <dgm:pt modelId="{3508CC35-6C4E-40D7-B2FB-11D505F019BC}" type="pres">
      <dgm:prSet presAssocID="{64580DBB-6D65-4C58-9030-B31C8E677811}" presName="leftComposite" presStyleCnt="0"/>
      <dgm:spPr/>
    </dgm:pt>
    <dgm:pt modelId="{56750CCE-9600-405D-83B1-F0306A9183C7}" type="pres">
      <dgm:prSet presAssocID="{AC4AB466-3CB9-43C2-9482-9F936714B7B1}" presName="childText1_1" presStyleLbl="vennNode1" presStyleIdx="3" presStyleCnt="8">
        <dgm:presLayoutVars>
          <dgm:chMax val="0"/>
          <dgm:chPref val="0"/>
        </dgm:presLayoutVars>
      </dgm:prSet>
      <dgm:spPr/>
    </dgm:pt>
    <dgm:pt modelId="{75A6BE8D-982D-48E1-A064-30099AB98B78}" type="pres">
      <dgm:prSet presAssocID="{AC4AB466-3CB9-43C2-9482-9F936714B7B1}" presName="ellipse1" presStyleLbl="vennNode1" presStyleIdx="4" presStyleCnt="8"/>
      <dgm:spPr/>
    </dgm:pt>
    <dgm:pt modelId="{87E68CEE-8CCA-495D-B8B3-6B642A8B3A78}" type="pres">
      <dgm:prSet presAssocID="{AC4AB466-3CB9-43C2-9482-9F936714B7B1}" presName="ellipse2" presStyleLbl="vennNode1" presStyleIdx="5" presStyleCnt="8"/>
      <dgm:spPr/>
    </dgm:pt>
    <dgm:pt modelId="{EB36C199-4FB6-4397-B80C-66E2EF00AC13}" type="pres">
      <dgm:prSet presAssocID="{2677A083-2831-413B-B4AE-C4F6F5F864FD}" presName="childText1_2" presStyleLbl="vennNode1" presStyleIdx="6" presStyleCnt="8" custScaleX="126976">
        <dgm:presLayoutVars>
          <dgm:chMax val="0"/>
          <dgm:chPref val="0"/>
        </dgm:presLayoutVars>
      </dgm:prSet>
      <dgm:spPr/>
    </dgm:pt>
    <dgm:pt modelId="{A50AD980-B853-4A92-A59A-C37691B48A7C}" type="pres">
      <dgm:prSet presAssocID="{2677A083-2831-413B-B4AE-C4F6F5F864FD}" presName="ellipse3" presStyleLbl="vennNode1" presStyleIdx="7" presStyleCnt="8"/>
      <dgm:spPr/>
    </dgm:pt>
    <dgm:pt modelId="{AC75024C-6E68-498E-84F3-49B7C7D3D59C}" type="pres">
      <dgm:prSet presAssocID="{64580DBB-6D65-4C58-9030-B31C8E677811}" presName="rightChild" presStyleLbl="node2" presStyleIdx="0" presStyleCnt="1">
        <dgm:presLayoutVars>
          <dgm:chMax val="0"/>
          <dgm:chPref val="0"/>
        </dgm:presLayoutVars>
      </dgm:prSet>
      <dgm:spPr/>
    </dgm:pt>
    <dgm:pt modelId="{E690A13A-CD5B-416A-865F-2CF26F29E3B1}" type="pres">
      <dgm:prSet presAssocID="{64580DBB-6D65-4C58-9030-B31C8E677811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18179C02-FF2C-481C-8AD3-5212E376CCC4}" srcId="{9F4EDFFB-E605-4F3D-AAE1-1EC1803E126B}" destId="{AC4AB466-3CB9-43C2-9482-9F936714B7B1}" srcOrd="0" destOrd="0" parTransId="{68241015-E164-4E4F-BD2D-75B879534A24}" sibTransId="{19A1B851-3B9B-465A-92EF-33AF760DD5C1}"/>
    <dgm:cxn modelId="{70D5BF29-EDBB-45EB-A050-4B1100D58A79}" type="presOf" srcId="{C5898462-B2CD-4E13-A2A7-501C3C732A8A}" destId="{41CCDC91-ED70-4B52-8609-D3A78F98F2DD}" srcOrd="0" destOrd="0" presId="urn:microsoft.com/office/officeart/2009/3/layout/PhasedProcess"/>
    <dgm:cxn modelId="{887A0B32-07E8-4991-B81A-45319326C802}" type="presOf" srcId="{C5898462-B2CD-4E13-A2A7-501C3C732A8A}" destId="{084A3A8B-AC15-4635-80BA-BF41B76B4231}" srcOrd="1" destOrd="0" presId="urn:microsoft.com/office/officeart/2009/3/layout/PhasedProcess"/>
    <dgm:cxn modelId="{2EAEE034-CA53-4DCB-B268-D44E85FD5849}" type="presOf" srcId="{ED163129-6B6E-4AB6-B623-06D4973004D8}" destId="{192EE40B-6981-4510-8A21-8B9C02EAC224}" srcOrd="1" destOrd="0" presId="urn:microsoft.com/office/officeart/2009/3/layout/PhasedProcess"/>
    <dgm:cxn modelId="{AF3B5162-F0F6-40C4-85AF-670E554AA13F}" type="presOf" srcId="{AB54EECC-C3A4-43BF-82F8-CD3647FCF53F}" destId="{87DD09D2-3140-48FC-947F-BAD8587A6CF5}" srcOrd="0" destOrd="0" presId="urn:microsoft.com/office/officeart/2009/3/layout/PhasedProcess"/>
    <dgm:cxn modelId="{E92B1B44-E3D5-4E49-8BAA-890A277C0CF5}" type="presOf" srcId="{9F4EDFFB-E605-4F3D-AAE1-1EC1803E126B}" destId="{E690A13A-CD5B-416A-865F-2CF26F29E3B1}" srcOrd="0" destOrd="0" presId="urn:microsoft.com/office/officeart/2009/3/layout/PhasedProcess"/>
    <dgm:cxn modelId="{393D1776-47AB-460B-898D-B45831C4FC6E}" type="presOf" srcId="{ED163129-6B6E-4AB6-B623-06D4973004D8}" destId="{BCC76B6A-5DF8-43CA-B159-706BEC378053}" srcOrd="0" destOrd="0" presId="urn:microsoft.com/office/officeart/2009/3/layout/PhasedProcess"/>
    <dgm:cxn modelId="{273E2277-4E2A-4692-AEFF-96A74961677C}" type="presOf" srcId="{2677A083-2831-413B-B4AE-C4F6F5F864FD}" destId="{EB36C199-4FB6-4397-B80C-66E2EF00AC13}" srcOrd="0" destOrd="0" presId="urn:microsoft.com/office/officeart/2009/3/layout/PhasedProcess"/>
    <dgm:cxn modelId="{C6EEEC77-AE81-4D4E-9481-3B20FBE5DBE2}" type="presOf" srcId="{CBAF035A-361E-4256-8852-241A0F65E031}" destId="{AC75024C-6E68-498E-84F3-49B7C7D3D59C}" srcOrd="0" destOrd="0" presId="urn:microsoft.com/office/officeart/2009/3/layout/PhasedProcess"/>
    <dgm:cxn modelId="{07EA397A-EACE-4877-9ACF-C494E549A4AE}" srcId="{3B9633F3-2C81-4651-8DC2-5FAB66110AB9}" destId="{AB54EECC-C3A4-43BF-82F8-CD3647FCF53F}" srcOrd="0" destOrd="0" parTransId="{598F04CB-2309-4055-B7B4-3CA2023F27DD}" sibTransId="{70E74AF0-D244-4F00-B43C-DA7E43F23D27}"/>
    <dgm:cxn modelId="{2EB4FA84-9032-46BE-99E5-B7F1478E4508}" srcId="{64580DBB-6D65-4C58-9030-B31C8E677811}" destId="{3B9633F3-2C81-4651-8DC2-5FAB66110AB9}" srcOrd="1" destOrd="0" parTransId="{3CE0D440-DC63-4D97-8286-1FDF60274543}" sibTransId="{2B8B25D3-1A40-43B0-AE1F-FE6C4FA308C1}"/>
    <dgm:cxn modelId="{3D9CEB8E-F727-4EE9-A343-F1835ACB9C16}" type="presOf" srcId="{64580DBB-6D65-4C58-9030-B31C8E677811}" destId="{3754AA2E-E235-4A21-8D2C-94A5B3DA96D2}" srcOrd="0" destOrd="0" presId="urn:microsoft.com/office/officeart/2009/3/layout/PhasedProcess"/>
    <dgm:cxn modelId="{49132690-259D-4CCE-B781-4D97A932D701}" type="presOf" srcId="{3B9633F3-2C81-4651-8DC2-5FAB66110AB9}" destId="{96AF7A87-5EFF-4973-A680-6FFD98EF73DE}" srcOrd="0" destOrd="0" presId="urn:microsoft.com/office/officeart/2009/3/layout/PhasedProcess"/>
    <dgm:cxn modelId="{00BC2EB3-980F-4C2C-B24E-4EB05ACD0D44}" srcId="{64580DBB-6D65-4C58-9030-B31C8E677811}" destId="{9F4EDFFB-E605-4F3D-AAE1-1EC1803E126B}" srcOrd="0" destOrd="0" parTransId="{0F4CC5FE-AA52-42EA-B7DC-9D6D7E19759F}" sibTransId="{DB6EA37D-8292-4D65-9FDF-A2D6C812DE14}"/>
    <dgm:cxn modelId="{337EEFBA-03BC-475A-8CB2-66D5B1A5C7CB}" srcId="{9F4EDFFB-E605-4F3D-AAE1-1EC1803E126B}" destId="{2677A083-2831-413B-B4AE-C4F6F5F864FD}" srcOrd="1" destOrd="0" parTransId="{1FCD952B-28F4-4EAA-8B08-F5C1BD5B9249}" sibTransId="{FAC36621-A634-4EE0-A868-287D54D18ACC}"/>
    <dgm:cxn modelId="{3A4CABC3-29BF-48DF-A07A-A42E6C356416}" type="presOf" srcId="{AB54EECC-C3A4-43BF-82F8-CD3647FCF53F}" destId="{1DEDE287-D1B1-4A63-8FB5-5011EFBBB833}" srcOrd="1" destOrd="0" presId="urn:microsoft.com/office/officeart/2009/3/layout/PhasedProcess"/>
    <dgm:cxn modelId="{99F4B8C3-C3CA-47A2-AF0E-7CFDD55F1819}" srcId="{B60F3041-C3C8-4AC1-8104-9DD22EFB852E}" destId="{CBAF035A-361E-4256-8852-241A0F65E031}" srcOrd="0" destOrd="0" parTransId="{6F5971B6-5E5B-4CA5-897B-71DF47751E0C}" sibTransId="{BADF2465-2ED6-4F5C-A0D0-3C3E5DF6D443}"/>
    <dgm:cxn modelId="{4D5F23D0-3017-4C0C-8B3D-4D30C64751F1}" srcId="{3B9633F3-2C81-4651-8DC2-5FAB66110AB9}" destId="{ED163129-6B6E-4AB6-B623-06D4973004D8}" srcOrd="2" destOrd="0" parTransId="{2E73BDA4-FC73-49E7-BB61-29DA9AA47828}" sibTransId="{999F9138-3583-43B6-9D83-D4994FC23E7D}"/>
    <dgm:cxn modelId="{6C8C6AD5-5702-45EE-94DD-6367BAE59428}" type="presOf" srcId="{B60F3041-C3C8-4AC1-8104-9DD22EFB852E}" destId="{733145D8-1277-469C-9B85-3801E3C61D65}" srcOrd="0" destOrd="0" presId="urn:microsoft.com/office/officeart/2009/3/layout/PhasedProcess"/>
    <dgm:cxn modelId="{9AA4F5E6-9540-445B-ADDF-611A426AF248}" srcId="{64580DBB-6D65-4C58-9030-B31C8E677811}" destId="{B60F3041-C3C8-4AC1-8104-9DD22EFB852E}" srcOrd="2" destOrd="0" parTransId="{7BF4F283-D2D5-442A-99D0-FD7711828097}" sibTransId="{548C3246-09C1-40A7-A951-18BB42E0890A}"/>
    <dgm:cxn modelId="{994EA5F7-7B1D-4359-960B-41FC4878DDFA}" type="presOf" srcId="{AC4AB466-3CB9-43C2-9482-9F936714B7B1}" destId="{56750CCE-9600-405D-83B1-F0306A9183C7}" srcOrd="0" destOrd="0" presId="urn:microsoft.com/office/officeart/2009/3/layout/PhasedProcess"/>
    <dgm:cxn modelId="{87B928FB-8210-4266-944A-527090FBF471}" srcId="{3B9633F3-2C81-4651-8DC2-5FAB66110AB9}" destId="{C5898462-B2CD-4E13-A2A7-501C3C732A8A}" srcOrd="1" destOrd="0" parTransId="{42129508-6DE6-42A0-94F6-0C631857877E}" sibTransId="{97E48C5E-C29B-49B2-8FC3-3DFABEF4AF35}"/>
    <dgm:cxn modelId="{38DD6B61-1EE4-4865-ACF5-BF8412CDE37D}" type="presParOf" srcId="{3754AA2E-E235-4A21-8D2C-94A5B3DA96D2}" destId="{3337DE6D-10BD-4F7A-B038-BC6EB9A39661}" srcOrd="0" destOrd="0" presId="urn:microsoft.com/office/officeart/2009/3/layout/PhasedProcess"/>
    <dgm:cxn modelId="{0986ED46-F7E7-4883-8BF2-0AE3A7B0081C}" type="presParOf" srcId="{3754AA2E-E235-4A21-8D2C-94A5B3DA96D2}" destId="{F72EB551-74B6-4E72-967F-62FEF148D894}" srcOrd="1" destOrd="0" presId="urn:microsoft.com/office/officeart/2009/3/layout/PhasedProcess"/>
    <dgm:cxn modelId="{52B0831A-15DB-462A-8C6F-614CD8D1C6A0}" type="presParOf" srcId="{3754AA2E-E235-4A21-8D2C-94A5B3DA96D2}" destId="{96AF7A87-5EFF-4973-A680-6FFD98EF73DE}" srcOrd="2" destOrd="0" presId="urn:microsoft.com/office/officeart/2009/3/layout/PhasedProcess"/>
    <dgm:cxn modelId="{E10421C4-CA92-4B08-B5F6-EB8D4C9D4040}" type="presParOf" srcId="{3754AA2E-E235-4A21-8D2C-94A5B3DA96D2}" destId="{8AA2622D-B4A3-48AA-ABE5-9E546A9DA2B8}" srcOrd="3" destOrd="0" presId="urn:microsoft.com/office/officeart/2009/3/layout/PhasedProcess"/>
    <dgm:cxn modelId="{0FFF2A3A-DECD-46F0-967A-F48D642412F3}" type="presParOf" srcId="{3754AA2E-E235-4A21-8D2C-94A5B3DA96D2}" destId="{2AF8BE2E-6CEF-4EF0-84FC-56F8E78E73E2}" srcOrd="4" destOrd="0" presId="urn:microsoft.com/office/officeart/2009/3/layout/PhasedProcess"/>
    <dgm:cxn modelId="{A8375D02-85BF-4F06-9002-B937C4A95F21}" type="presParOf" srcId="{3754AA2E-E235-4A21-8D2C-94A5B3DA96D2}" destId="{733145D8-1277-469C-9B85-3801E3C61D65}" srcOrd="5" destOrd="0" presId="urn:microsoft.com/office/officeart/2009/3/layout/PhasedProcess"/>
    <dgm:cxn modelId="{E1FB3C72-2C9F-4769-904A-7654BE3A1CBA}" type="presParOf" srcId="{3754AA2E-E235-4A21-8D2C-94A5B3DA96D2}" destId="{DA9D916A-23E2-450F-9F8B-A8A1D2CDE4A4}" srcOrd="6" destOrd="0" presId="urn:microsoft.com/office/officeart/2009/3/layout/PhasedProcess"/>
    <dgm:cxn modelId="{DA6D44CF-635D-48FF-9DA9-6BA0C22A747B}" type="presParOf" srcId="{DA9D916A-23E2-450F-9F8B-A8A1D2CDE4A4}" destId="{87DD09D2-3140-48FC-947F-BAD8587A6CF5}" srcOrd="0" destOrd="0" presId="urn:microsoft.com/office/officeart/2009/3/layout/PhasedProcess"/>
    <dgm:cxn modelId="{04628B7F-68E8-4200-AEC0-860ECA683CF2}" type="presParOf" srcId="{DA9D916A-23E2-450F-9F8B-A8A1D2CDE4A4}" destId="{1DEDE287-D1B1-4A63-8FB5-5011EFBBB833}" srcOrd="1" destOrd="0" presId="urn:microsoft.com/office/officeart/2009/3/layout/PhasedProcess"/>
    <dgm:cxn modelId="{D5350B8C-78F1-4462-9BC9-5452FFE7CDFF}" type="presParOf" srcId="{DA9D916A-23E2-450F-9F8B-A8A1D2CDE4A4}" destId="{41CCDC91-ED70-4B52-8609-D3A78F98F2DD}" srcOrd="2" destOrd="0" presId="urn:microsoft.com/office/officeart/2009/3/layout/PhasedProcess"/>
    <dgm:cxn modelId="{9815A4E5-12BE-4F43-B1D2-F0935B54A6A9}" type="presParOf" srcId="{DA9D916A-23E2-450F-9F8B-A8A1D2CDE4A4}" destId="{084A3A8B-AC15-4635-80BA-BF41B76B4231}" srcOrd="3" destOrd="0" presId="urn:microsoft.com/office/officeart/2009/3/layout/PhasedProcess"/>
    <dgm:cxn modelId="{AB976157-4F0F-4D25-ABA9-3FD233B35430}" type="presParOf" srcId="{DA9D916A-23E2-450F-9F8B-A8A1D2CDE4A4}" destId="{BCC76B6A-5DF8-43CA-B159-706BEC378053}" srcOrd="4" destOrd="0" presId="urn:microsoft.com/office/officeart/2009/3/layout/PhasedProcess"/>
    <dgm:cxn modelId="{D6E0E361-B272-4043-92AB-D29CE8B4AF03}" type="presParOf" srcId="{DA9D916A-23E2-450F-9F8B-A8A1D2CDE4A4}" destId="{192EE40B-6981-4510-8A21-8B9C02EAC224}" srcOrd="5" destOrd="0" presId="urn:microsoft.com/office/officeart/2009/3/layout/PhasedProcess"/>
    <dgm:cxn modelId="{C183274C-39DC-4234-83B5-16081573FF7F}" type="presParOf" srcId="{3754AA2E-E235-4A21-8D2C-94A5B3DA96D2}" destId="{3508CC35-6C4E-40D7-B2FB-11D505F019BC}" srcOrd="7" destOrd="0" presId="urn:microsoft.com/office/officeart/2009/3/layout/PhasedProcess"/>
    <dgm:cxn modelId="{18530188-456F-458A-A814-1971F6968E9A}" type="presParOf" srcId="{3508CC35-6C4E-40D7-B2FB-11D505F019BC}" destId="{56750CCE-9600-405D-83B1-F0306A9183C7}" srcOrd="0" destOrd="0" presId="urn:microsoft.com/office/officeart/2009/3/layout/PhasedProcess"/>
    <dgm:cxn modelId="{3230EBFB-BF9F-4DFB-8701-31F8AA1B59A3}" type="presParOf" srcId="{3508CC35-6C4E-40D7-B2FB-11D505F019BC}" destId="{75A6BE8D-982D-48E1-A064-30099AB98B78}" srcOrd="1" destOrd="0" presId="urn:microsoft.com/office/officeart/2009/3/layout/PhasedProcess"/>
    <dgm:cxn modelId="{5F21CDCE-A7D4-47FC-8B4D-1A3197403206}" type="presParOf" srcId="{3508CC35-6C4E-40D7-B2FB-11D505F019BC}" destId="{87E68CEE-8CCA-495D-B8B3-6B642A8B3A78}" srcOrd="2" destOrd="0" presId="urn:microsoft.com/office/officeart/2009/3/layout/PhasedProcess"/>
    <dgm:cxn modelId="{090D6E3A-B9A6-443B-8A18-538C3CA8ED1E}" type="presParOf" srcId="{3508CC35-6C4E-40D7-B2FB-11D505F019BC}" destId="{EB36C199-4FB6-4397-B80C-66E2EF00AC13}" srcOrd="3" destOrd="0" presId="urn:microsoft.com/office/officeart/2009/3/layout/PhasedProcess"/>
    <dgm:cxn modelId="{9B8FBB8B-AD30-4AC4-B76B-BCB4E70FA8C2}" type="presParOf" srcId="{3508CC35-6C4E-40D7-B2FB-11D505F019BC}" destId="{A50AD980-B853-4A92-A59A-C37691B48A7C}" srcOrd="4" destOrd="0" presId="urn:microsoft.com/office/officeart/2009/3/layout/PhasedProcess"/>
    <dgm:cxn modelId="{3D87E2F8-9D7C-4D3D-A91B-827E5AC78F05}" type="presParOf" srcId="{3754AA2E-E235-4A21-8D2C-94A5B3DA96D2}" destId="{AC75024C-6E68-498E-84F3-49B7C7D3D59C}" srcOrd="8" destOrd="0" presId="urn:microsoft.com/office/officeart/2009/3/layout/PhasedProcess"/>
    <dgm:cxn modelId="{F25CFA79-8ABF-4DDA-8FC6-2EE3F47A3E90}" type="presParOf" srcId="{3754AA2E-E235-4A21-8D2C-94A5B3DA96D2}" destId="{E690A13A-CD5B-416A-865F-2CF26F29E3B1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0EF9B5-1733-43B9-9585-1331FD43E8B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46A617-EBD0-495F-BD3E-219F4382BD4B}" type="pres">
      <dgm:prSet presAssocID="{340EF9B5-1733-43B9-9585-1331FD43E8BA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D673FA2-C270-44AC-8426-F1D246A921B3}" type="presOf" srcId="{340EF9B5-1733-43B9-9585-1331FD43E8BA}" destId="{F246A617-EBD0-495F-BD3E-219F4382BD4B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580DBB-6D65-4C58-9030-B31C8E677811}" type="doc">
      <dgm:prSet loTypeId="urn:microsoft.com/office/officeart/2009/3/layout/PhasedProcess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3754AA2E-E235-4A21-8D2C-94A5B3DA96D2}" type="pres">
      <dgm:prSet presAssocID="{64580DBB-6D65-4C58-9030-B31C8E677811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DA9D916A-23E2-450F-9F8B-A8A1D2CDE4A4}" type="pres">
      <dgm:prSet presAssocID="{64580DBB-6D65-4C58-9030-B31C8E677811}" presName="middleComposite" presStyleCnt="0"/>
      <dgm:spPr/>
    </dgm:pt>
    <dgm:pt modelId="{3508CC35-6C4E-40D7-B2FB-11D505F019BC}" type="pres">
      <dgm:prSet presAssocID="{64580DBB-6D65-4C58-9030-B31C8E677811}" presName="leftComposite" presStyleCnt="0"/>
      <dgm:spPr/>
    </dgm:pt>
    <dgm:pt modelId="{E690A13A-CD5B-416A-865F-2CF26F29E3B1}" type="pres">
      <dgm:prSet presAssocID="{64580DBB-6D65-4C58-9030-B31C8E677811}" presName="parentText1" presStyleLbl="revTx" presStyleIdx="0" presStyleCnt="1">
        <dgm:presLayoutVars>
          <dgm:chMax val="4"/>
          <dgm:chPref val="3"/>
          <dgm:bulletEnabled val="1"/>
        </dgm:presLayoutVars>
      </dgm:prSet>
      <dgm:spPr/>
    </dgm:pt>
  </dgm:ptLst>
  <dgm:cxnLst>
    <dgm:cxn modelId="{3D9CEB8E-F727-4EE9-A343-F1835ACB9C16}" type="presOf" srcId="{64580DBB-6D65-4C58-9030-B31C8E677811}" destId="{3754AA2E-E235-4A21-8D2C-94A5B3DA96D2}" srcOrd="0" destOrd="0" presId="urn:microsoft.com/office/officeart/2009/3/layout/PhasedProcess"/>
    <dgm:cxn modelId="{E1FB3C72-2C9F-4769-904A-7654BE3A1CBA}" type="presParOf" srcId="{3754AA2E-E235-4A21-8D2C-94A5B3DA96D2}" destId="{DA9D916A-23E2-450F-9F8B-A8A1D2CDE4A4}" srcOrd="0" destOrd="0" presId="urn:microsoft.com/office/officeart/2009/3/layout/PhasedProcess"/>
    <dgm:cxn modelId="{C183274C-39DC-4234-83B5-16081573FF7F}" type="presParOf" srcId="{3754AA2E-E235-4A21-8D2C-94A5B3DA96D2}" destId="{3508CC35-6C4E-40D7-B2FB-11D505F019BC}" srcOrd="1" destOrd="0" presId="urn:microsoft.com/office/officeart/2009/3/layout/PhasedProcess"/>
    <dgm:cxn modelId="{F25CFA79-8ABF-4DDA-8FC6-2EE3F47A3E90}" type="presParOf" srcId="{3754AA2E-E235-4A21-8D2C-94A5B3DA96D2}" destId="{E690A13A-CD5B-416A-865F-2CF26F29E3B1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21A3BC-DE64-4226-8DA9-4B15BE98D1D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C55011-A80D-437A-B0BA-DF9E62227DA8}">
      <dgm:prSet phldrT="[Texte]"/>
      <dgm:spPr/>
      <dgm:t>
        <a:bodyPr/>
        <a:lstStyle/>
        <a:p>
          <a:r>
            <a:rPr lang="fr-FR" b="1" dirty="0"/>
            <a:t>Génération selon le </a:t>
          </a:r>
          <a:r>
            <a:rPr lang="fr-FR" b="1" dirty="0" err="1"/>
            <a:t>dataset</a:t>
          </a:r>
          <a:r>
            <a:rPr lang="fr-FR" b="1" dirty="0"/>
            <a:t> et la requête</a:t>
          </a:r>
          <a:endParaRPr lang="fr-FR" dirty="0"/>
        </a:p>
      </dgm:t>
    </dgm:pt>
    <dgm:pt modelId="{31FEFA69-48D9-4CB3-91E4-8D78CEBD2381}" type="parTrans" cxnId="{10772736-4D5B-4E9C-8851-A388413FEDFD}">
      <dgm:prSet/>
      <dgm:spPr/>
      <dgm:t>
        <a:bodyPr/>
        <a:lstStyle/>
        <a:p>
          <a:endParaRPr lang="fr-FR"/>
        </a:p>
      </dgm:t>
    </dgm:pt>
    <dgm:pt modelId="{973C50BD-96BF-401D-BB25-BED865FBF26A}" type="sibTrans" cxnId="{10772736-4D5B-4E9C-8851-A388413FEDFD}">
      <dgm:prSet/>
      <dgm:spPr/>
      <dgm:t>
        <a:bodyPr/>
        <a:lstStyle/>
        <a:p>
          <a:endParaRPr lang="fr-FR"/>
        </a:p>
      </dgm:t>
    </dgm:pt>
    <dgm:pt modelId="{C893FC68-60A4-464C-894C-2E712643D2DA}">
      <dgm:prSet phldrT="[Texte]"/>
      <dgm:spPr/>
      <dgm:t>
        <a:bodyPr/>
        <a:lstStyle/>
        <a:p>
          <a:r>
            <a:rPr lang="fr-FR" b="1" dirty="0"/>
            <a:t>Commentaire</a:t>
          </a:r>
          <a:endParaRPr lang="fr-FR" dirty="0"/>
        </a:p>
      </dgm:t>
    </dgm:pt>
    <dgm:pt modelId="{4E31D70E-D935-45FC-BE15-1311061F5F09}" type="parTrans" cxnId="{6E0A2E13-1C60-42E4-B557-98C17D105BE9}">
      <dgm:prSet/>
      <dgm:spPr/>
      <dgm:t>
        <a:bodyPr/>
        <a:lstStyle/>
        <a:p>
          <a:endParaRPr lang="fr-FR"/>
        </a:p>
      </dgm:t>
    </dgm:pt>
    <dgm:pt modelId="{5A533F00-F2A7-42AE-B006-5E6AD8CC16BA}" type="sibTrans" cxnId="{6E0A2E13-1C60-42E4-B557-98C17D105BE9}">
      <dgm:prSet/>
      <dgm:spPr/>
      <dgm:t>
        <a:bodyPr/>
        <a:lstStyle/>
        <a:p>
          <a:endParaRPr lang="fr-FR"/>
        </a:p>
      </dgm:t>
    </dgm:pt>
    <dgm:pt modelId="{FDC69C18-2D14-4072-88AA-475910E157DC}">
      <dgm:prSet phldrT="[Texte]"/>
      <dgm:spPr/>
      <dgm:t>
        <a:bodyPr/>
        <a:lstStyle/>
        <a:p>
          <a:r>
            <a:rPr lang="fr-FR" b="1" dirty="0"/>
            <a:t>Analyse et interprétations</a:t>
          </a:r>
          <a:endParaRPr lang="fr-FR" dirty="0"/>
        </a:p>
      </dgm:t>
    </dgm:pt>
    <dgm:pt modelId="{25445C8B-C2E9-4025-B121-F1C4D42BB5C0}" type="parTrans" cxnId="{14DC52A5-F38E-476B-AEAB-F5846B65F1E9}">
      <dgm:prSet/>
      <dgm:spPr/>
      <dgm:t>
        <a:bodyPr/>
        <a:lstStyle/>
        <a:p>
          <a:endParaRPr lang="fr-FR"/>
        </a:p>
      </dgm:t>
    </dgm:pt>
    <dgm:pt modelId="{2449A869-7CD5-4912-BE2B-EA7527CA194B}" type="sibTrans" cxnId="{14DC52A5-F38E-476B-AEAB-F5846B65F1E9}">
      <dgm:prSet/>
      <dgm:spPr/>
      <dgm:t>
        <a:bodyPr/>
        <a:lstStyle/>
        <a:p>
          <a:endParaRPr lang="fr-FR"/>
        </a:p>
      </dgm:t>
    </dgm:pt>
    <dgm:pt modelId="{A6C6E658-9F43-4F4E-8037-96890B723990}">
      <dgm:prSet phldrT="[Texte]"/>
      <dgm:spPr/>
      <dgm:t>
        <a:bodyPr/>
        <a:lstStyle/>
        <a:p>
          <a:r>
            <a:rPr lang="fr-FR" b="1" dirty="0"/>
            <a:t>Output : graphes, </a:t>
          </a:r>
          <a:r>
            <a:rPr lang="fr-FR" b="1" dirty="0" err="1"/>
            <a:t>carto</a:t>
          </a:r>
          <a:r>
            <a:rPr lang="fr-FR" b="1" dirty="0"/>
            <a:t>, infographie ou </a:t>
          </a:r>
          <a:r>
            <a:rPr lang="fr-FR" b="1" dirty="0" err="1"/>
            <a:t>stroytelling</a:t>
          </a:r>
          <a:endParaRPr lang="fr-FR" dirty="0"/>
        </a:p>
      </dgm:t>
    </dgm:pt>
    <dgm:pt modelId="{7D779EA1-ABBD-462C-9E00-8EBA6E526045}" type="parTrans" cxnId="{193110E4-C623-4852-89EB-2DF32818F154}">
      <dgm:prSet/>
      <dgm:spPr/>
      <dgm:t>
        <a:bodyPr/>
        <a:lstStyle/>
        <a:p>
          <a:endParaRPr lang="fr-FR"/>
        </a:p>
      </dgm:t>
    </dgm:pt>
    <dgm:pt modelId="{C9B383CA-E726-4987-93A1-14360E1F98F8}" type="sibTrans" cxnId="{193110E4-C623-4852-89EB-2DF32818F154}">
      <dgm:prSet/>
      <dgm:spPr/>
      <dgm:t>
        <a:bodyPr/>
        <a:lstStyle/>
        <a:p>
          <a:endParaRPr lang="fr-FR"/>
        </a:p>
      </dgm:t>
    </dgm:pt>
    <dgm:pt modelId="{61C34577-40F3-4FFF-83B5-EF60C4B73DC7}" type="pres">
      <dgm:prSet presAssocID="{8F21A3BC-DE64-4226-8DA9-4B15BE98D1D6}" presName="matrix" presStyleCnt="0">
        <dgm:presLayoutVars>
          <dgm:chMax val="1"/>
          <dgm:dir/>
          <dgm:resizeHandles val="exact"/>
        </dgm:presLayoutVars>
      </dgm:prSet>
      <dgm:spPr/>
    </dgm:pt>
    <dgm:pt modelId="{86175447-4E98-4263-90C5-CD2EF95DA229}" type="pres">
      <dgm:prSet presAssocID="{8F21A3BC-DE64-4226-8DA9-4B15BE98D1D6}" presName="axisShape" presStyleLbl="bgShp" presStyleIdx="0" presStyleCnt="1"/>
      <dgm:spPr/>
    </dgm:pt>
    <dgm:pt modelId="{25029244-E527-4C93-B5D8-F4CCE84CB9D4}" type="pres">
      <dgm:prSet presAssocID="{8F21A3BC-DE64-4226-8DA9-4B15BE98D1D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44175E-4795-4F34-BEDD-984F619BFAFC}" type="pres">
      <dgm:prSet presAssocID="{8F21A3BC-DE64-4226-8DA9-4B15BE98D1D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199B7F-5976-469A-9063-DF85CC880234}" type="pres">
      <dgm:prSet presAssocID="{8F21A3BC-DE64-4226-8DA9-4B15BE98D1D6}" presName="rect3" presStyleLbl="node1" presStyleIdx="2" presStyleCnt="4" custLinFactNeighborX="-581" custLinFactNeighborY="42">
        <dgm:presLayoutVars>
          <dgm:chMax val="0"/>
          <dgm:chPref val="0"/>
          <dgm:bulletEnabled val="1"/>
        </dgm:presLayoutVars>
      </dgm:prSet>
      <dgm:spPr/>
    </dgm:pt>
    <dgm:pt modelId="{7B451833-B69D-4703-A97C-DEE2EFF18F2F}" type="pres">
      <dgm:prSet presAssocID="{8F21A3BC-DE64-4226-8DA9-4B15BE98D1D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8B87703-B49E-4364-83B5-41E8DFDAA595}" type="presOf" srcId="{C893FC68-60A4-464C-894C-2E712643D2DA}" destId="{1D44175E-4795-4F34-BEDD-984F619BFAFC}" srcOrd="0" destOrd="0" presId="urn:microsoft.com/office/officeart/2005/8/layout/matrix2"/>
    <dgm:cxn modelId="{D9DC690D-C06F-4C2A-BECB-2ABA0DFCBE44}" type="presOf" srcId="{8F21A3BC-DE64-4226-8DA9-4B15BE98D1D6}" destId="{61C34577-40F3-4FFF-83B5-EF60C4B73DC7}" srcOrd="0" destOrd="0" presId="urn:microsoft.com/office/officeart/2005/8/layout/matrix2"/>
    <dgm:cxn modelId="{6E0A2E13-1C60-42E4-B557-98C17D105BE9}" srcId="{8F21A3BC-DE64-4226-8DA9-4B15BE98D1D6}" destId="{C893FC68-60A4-464C-894C-2E712643D2DA}" srcOrd="1" destOrd="0" parTransId="{4E31D70E-D935-45FC-BE15-1311061F5F09}" sibTransId="{5A533F00-F2A7-42AE-B006-5E6AD8CC16BA}"/>
    <dgm:cxn modelId="{10772736-4D5B-4E9C-8851-A388413FEDFD}" srcId="{8F21A3BC-DE64-4226-8DA9-4B15BE98D1D6}" destId="{E3C55011-A80D-437A-B0BA-DF9E62227DA8}" srcOrd="0" destOrd="0" parTransId="{31FEFA69-48D9-4CB3-91E4-8D78CEBD2381}" sibTransId="{973C50BD-96BF-401D-BB25-BED865FBF26A}"/>
    <dgm:cxn modelId="{212E737F-31D1-4CD0-A2F9-D937B1A77FF8}" type="presOf" srcId="{A6C6E658-9F43-4F4E-8037-96890B723990}" destId="{7B451833-B69D-4703-A97C-DEE2EFF18F2F}" srcOrd="0" destOrd="0" presId="urn:microsoft.com/office/officeart/2005/8/layout/matrix2"/>
    <dgm:cxn modelId="{14DC52A5-F38E-476B-AEAB-F5846B65F1E9}" srcId="{8F21A3BC-DE64-4226-8DA9-4B15BE98D1D6}" destId="{FDC69C18-2D14-4072-88AA-475910E157DC}" srcOrd="2" destOrd="0" parTransId="{25445C8B-C2E9-4025-B121-F1C4D42BB5C0}" sibTransId="{2449A869-7CD5-4912-BE2B-EA7527CA194B}"/>
    <dgm:cxn modelId="{193110E4-C623-4852-89EB-2DF32818F154}" srcId="{8F21A3BC-DE64-4226-8DA9-4B15BE98D1D6}" destId="{A6C6E658-9F43-4F4E-8037-96890B723990}" srcOrd="3" destOrd="0" parTransId="{7D779EA1-ABBD-462C-9E00-8EBA6E526045}" sibTransId="{C9B383CA-E726-4987-93A1-14360E1F98F8}"/>
    <dgm:cxn modelId="{D402F6EE-CA1D-46E1-9F98-E9AC0968733F}" type="presOf" srcId="{FDC69C18-2D14-4072-88AA-475910E157DC}" destId="{26199B7F-5976-469A-9063-DF85CC880234}" srcOrd="0" destOrd="0" presId="urn:microsoft.com/office/officeart/2005/8/layout/matrix2"/>
    <dgm:cxn modelId="{8DC325F9-C24F-4FDB-8102-237862C896F0}" type="presOf" srcId="{E3C55011-A80D-437A-B0BA-DF9E62227DA8}" destId="{25029244-E527-4C93-B5D8-F4CCE84CB9D4}" srcOrd="0" destOrd="0" presId="urn:microsoft.com/office/officeart/2005/8/layout/matrix2"/>
    <dgm:cxn modelId="{21525BA4-6BAF-46B0-8855-D784E7147B80}" type="presParOf" srcId="{61C34577-40F3-4FFF-83B5-EF60C4B73DC7}" destId="{86175447-4E98-4263-90C5-CD2EF95DA229}" srcOrd="0" destOrd="0" presId="urn:microsoft.com/office/officeart/2005/8/layout/matrix2"/>
    <dgm:cxn modelId="{3C29C93A-499A-433D-81B7-ABEFCEA98DA1}" type="presParOf" srcId="{61C34577-40F3-4FFF-83B5-EF60C4B73DC7}" destId="{25029244-E527-4C93-B5D8-F4CCE84CB9D4}" srcOrd="1" destOrd="0" presId="urn:microsoft.com/office/officeart/2005/8/layout/matrix2"/>
    <dgm:cxn modelId="{C05661D3-DF08-4F6D-A36E-624679B81EB5}" type="presParOf" srcId="{61C34577-40F3-4FFF-83B5-EF60C4B73DC7}" destId="{1D44175E-4795-4F34-BEDD-984F619BFAFC}" srcOrd="2" destOrd="0" presId="urn:microsoft.com/office/officeart/2005/8/layout/matrix2"/>
    <dgm:cxn modelId="{237534F1-FD53-4C1B-BBCB-589E2F1492FE}" type="presParOf" srcId="{61C34577-40F3-4FFF-83B5-EF60C4B73DC7}" destId="{26199B7F-5976-469A-9063-DF85CC880234}" srcOrd="3" destOrd="0" presId="urn:microsoft.com/office/officeart/2005/8/layout/matrix2"/>
    <dgm:cxn modelId="{4F25970D-5091-40B8-BEF0-9857630E9355}" type="presParOf" srcId="{61C34577-40F3-4FFF-83B5-EF60C4B73DC7}" destId="{7B451833-B69D-4703-A97C-DEE2EFF18F2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7DE6D-10BD-4F7A-B038-BC6EB9A39661}">
      <dsp:nvSpPr>
        <dsp:cNvPr id="0" name=""/>
        <dsp:cNvSpPr/>
      </dsp:nvSpPr>
      <dsp:spPr>
        <a:xfrm rot="5400000">
          <a:off x="243" y="1377761"/>
          <a:ext cx="3166676" cy="31671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EB551-74B6-4E72-967F-62FEF148D894}">
      <dsp:nvSpPr>
        <dsp:cNvPr id="0" name=""/>
        <dsp:cNvSpPr/>
      </dsp:nvSpPr>
      <dsp:spPr>
        <a:xfrm rot="16200000">
          <a:off x="3259402" y="1377761"/>
          <a:ext cx="3166676" cy="31671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F7A87-5EFF-4973-A680-6FFD98EF73DE}">
      <dsp:nvSpPr>
        <dsp:cNvPr id="0" name=""/>
        <dsp:cNvSpPr/>
      </dsp:nvSpPr>
      <dsp:spPr>
        <a:xfrm>
          <a:off x="3633851" y="4128752"/>
          <a:ext cx="2404360" cy="633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rPr>
            <a:t>Traiter</a:t>
          </a:r>
        </a:p>
      </dsp:txBody>
      <dsp:txXfrm>
        <a:off x="3633851" y="4128752"/>
        <a:ext cx="2404360" cy="633538"/>
      </dsp:txXfrm>
    </dsp:sp>
    <dsp:sp modelId="{8AA2622D-B4A3-48AA-ABE5-9E546A9DA2B8}">
      <dsp:nvSpPr>
        <dsp:cNvPr id="0" name=""/>
        <dsp:cNvSpPr/>
      </dsp:nvSpPr>
      <dsp:spPr>
        <a:xfrm rot="5400000">
          <a:off x="3157823" y="1377761"/>
          <a:ext cx="3166676" cy="31671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F8BE2E-6CEF-4EF0-84FC-56F8E78E73E2}">
      <dsp:nvSpPr>
        <dsp:cNvPr id="0" name=""/>
        <dsp:cNvSpPr/>
      </dsp:nvSpPr>
      <dsp:spPr>
        <a:xfrm rot="16200000">
          <a:off x="6416023" y="1377761"/>
          <a:ext cx="3166676" cy="31671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3145D8-1277-469C-9B85-3801E3C61D65}">
      <dsp:nvSpPr>
        <dsp:cNvPr id="0" name=""/>
        <dsp:cNvSpPr/>
      </dsp:nvSpPr>
      <dsp:spPr>
        <a:xfrm>
          <a:off x="6559524" y="4128752"/>
          <a:ext cx="2404360" cy="63353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rPr>
            <a:t>Diffuser</a:t>
          </a:r>
        </a:p>
      </dsp:txBody>
      <dsp:txXfrm>
        <a:off x="6559524" y="4128752"/>
        <a:ext cx="2404360" cy="633538"/>
      </dsp:txXfrm>
    </dsp:sp>
    <dsp:sp modelId="{87DD09D2-3140-48FC-947F-BAD8587A6CF5}">
      <dsp:nvSpPr>
        <dsp:cNvPr id="0" name=""/>
        <dsp:cNvSpPr/>
      </dsp:nvSpPr>
      <dsp:spPr>
        <a:xfrm>
          <a:off x="4138149" y="1928657"/>
          <a:ext cx="1333476" cy="133347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Analyses</a:t>
          </a:r>
        </a:p>
      </dsp:txBody>
      <dsp:txXfrm>
        <a:off x="4315946" y="2162015"/>
        <a:ext cx="977882" cy="600064"/>
      </dsp:txXfrm>
    </dsp:sp>
    <dsp:sp modelId="{41CCDC91-ED70-4B52-8609-D3A78F98F2DD}">
      <dsp:nvSpPr>
        <dsp:cNvPr id="0" name=""/>
        <dsp:cNvSpPr/>
      </dsp:nvSpPr>
      <dsp:spPr>
        <a:xfrm>
          <a:off x="4619312" y="2762080"/>
          <a:ext cx="1333476" cy="133347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Interprétations</a:t>
          </a:r>
        </a:p>
      </dsp:txBody>
      <dsp:txXfrm>
        <a:off x="5027133" y="3106561"/>
        <a:ext cx="800085" cy="733411"/>
      </dsp:txXfrm>
    </dsp:sp>
    <dsp:sp modelId="{BCC76B6A-5DF8-43CA-B159-706BEC378053}">
      <dsp:nvSpPr>
        <dsp:cNvPr id="0" name=""/>
        <dsp:cNvSpPr/>
      </dsp:nvSpPr>
      <dsp:spPr>
        <a:xfrm>
          <a:off x="3656986" y="2762080"/>
          <a:ext cx="1333476" cy="133347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Cartographies</a:t>
          </a:r>
        </a:p>
      </dsp:txBody>
      <dsp:txXfrm>
        <a:off x="3782555" y="3106561"/>
        <a:ext cx="800085" cy="733411"/>
      </dsp:txXfrm>
    </dsp:sp>
    <dsp:sp modelId="{56750CCE-9600-405D-83B1-F0306A9183C7}">
      <dsp:nvSpPr>
        <dsp:cNvPr id="0" name=""/>
        <dsp:cNvSpPr/>
      </dsp:nvSpPr>
      <dsp:spPr>
        <a:xfrm>
          <a:off x="990115" y="1770243"/>
          <a:ext cx="1060667" cy="106053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Données</a:t>
          </a:r>
          <a:endParaRPr lang="fr-FR" sz="1000" b="1" kern="1200" dirty="0"/>
        </a:p>
      </dsp:txBody>
      <dsp:txXfrm>
        <a:off x="1145446" y="1925555"/>
        <a:ext cx="750005" cy="749915"/>
      </dsp:txXfrm>
    </dsp:sp>
    <dsp:sp modelId="{75A6BE8D-982D-48E1-A064-30099AB98B78}">
      <dsp:nvSpPr>
        <dsp:cNvPr id="0" name=""/>
        <dsp:cNvSpPr/>
      </dsp:nvSpPr>
      <dsp:spPr>
        <a:xfrm>
          <a:off x="599000" y="2656889"/>
          <a:ext cx="520786" cy="520739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E68CEE-8CCA-495D-B8B3-6B642A8B3A78}">
      <dsp:nvSpPr>
        <dsp:cNvPr id="0" name=""/>
        <dsp:cNvSpPr/>
      </dsp:nvSpPr>
      <dsp:spPr>
        <a:xfrm>
          <a:off x="2137650" y="1978962"/>
          <a:ext cx="302987" cy="30307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36C199-4FB6-4397-B80C-66E2EF00AC13}">
      <dsp:nvSpPr>
        <dsp:cNvPr id="0" name=""/>
        <dsp:cNvSpPr/>
      </dsp:nvSpPr>
      <dsp:spPr>
        <a:xfrm>
          <a:off x="1493524" y="2694773"/>
          <a:ext cx="1346792" cy="106053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Informations</a:t>
          </a:r>
          <a:endParaRPr lang="fr-FR" sz="1050" b="1" kern="1200" dirty="0"/>
        </a:p>
      </dsp:txBody>
      <dsp:txXfrm>
        <a:off x="1690757" y="2850085"/>
        <a:ext cx="952326" cy="749915"/>
      </dsp:txXfrm>
    </dsp:sp>
    <dsp:sp modelId="{A50AD980-B853-4A92-A59A-C37691B48A7C}">
      <dsp:nvSpPr>
        <dsp:cNvPr id="0" name=""/>
        <dsp:cNvSpPr/>
      </dsp:nvSpPr>
      <dsp:spPr>
        <a:xfrm>
          <a:off x="1747584" y="3820258"/>
          <a:ext cx="302987" cy="30307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75024C-6E68-498E-84F3-49B7C7D3D59C}">
      <dsp:nvSpPr>
        <dsp:cNvPr id="0" name=""/>
        <dsp:cNvSpPr/>
      </dsp:nvSpPr>
      <dsp:spPr>
        <a:xfrm>
          <a:off x="6832638" y="2032525"/>
          <a:ext cx="1849507" cy="18491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Livrable (rapport)</a:t>
          </a:r>
        </a:p>
      </dsp:txBody>
      <dsp:txXfrm>
        <a:off x="7103492" y="2303330"/>
        <a:ext cx="1307799" cy="1307563"/>
      </dsp:txXfrm>
    </dsp:sp>
    <dsp:sp modelId="{E690A13A-CD5B-416A-865F-2CF26F29E3B1}">
      <dsp:nvSpPr>
        <dsp:cNvPr id="0" name=""/>
        <dsp:cNvSpPr/>
      </dsp:nvSpPr>
      <dsp:spPr>
        <a:xfrm>
          <a:off x="595100" y="4128752"/>
          <a:ext cx="2404360" cy="633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rPr>
            <a:t>Collecter</a:t>
          </a:r>
        </a:p>
      </dsp:txBody>
      <dsp:txXfrm>
        <a:off x="595100" y="4128752"/>
        <a:ext cx="2404360" cy="633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0A13A-CD5B-416A-865F-2CF26F29E3B1}">
      <dsp:nvSpPr>
        <dsp:cNvPr id="0" name=""/>
        <dsp:cNvSpPr/>
      </dsp:nvSpPr>
      <dsp:spPr>
        <a:xfrm>
          <a:off x="2324300" y="2495415"/>
          <a:ext cx="4934341" cy="114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75447-4E98-4263-90C5-CD2EF95DA229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29244-E527-4C93-B5D8-F4CCE84CB9D4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Génération selon le </a:t>
          </a:r>
          <a:r>
            <a:rPr lang="fr-FR" sz="1600" b="1" kern="1200" dirty="0" err="1"/>
            <a:t>dataset</a:t>
          </a:r>
          <a:r>
            <a:rPr lang="fr-FR" sz="1600" b="1" kern="1200" dirty="0"/>
            <a:t> et la requête</a:t>
          </a:r>
          <a:endParaRPr lang="fr-FR" sz="1600" kern="1200" dirty="0"/>
        </a:p>
      </dsp:txBody>
      <dsp:txXfrm>
        <a:off x="1359515" y="343515"/>
        <a:ext cx="1466890" cy="1466890"/>
      </dsp:txXfrm>
    </dsp:sp>
    <dsp:sp modelId="{1D44175E-4795-4F34-BEDD-984F619BFAFC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Commentaire</a:t>
          </a:r>
          <a:endParaRPr lang="fr-FR" sz="1600" kern="1200" dirty="0"/>
        </a:p>
      </dsp:txBody>
      <dsp:txXfrm>
        <a:off x="3269595" y="343515"/>
        <a:ext cx="1466890" cy="1466890"/>
      </dsp:txXfrm>
    </dsp:sp>
    <dsp:sp modelId="{26199B7F-5976-469A-9063-DF85CC880234}">
      <dsp:nvSpPr>
        <dsp:cNvPr id="0" name=""/>
        <dsp:cNvSpPr/>
      </dsp:nvSpPr>
      <dsp:spPr>
        <a:xfrm>
          <a:off x="1270715" y="2174922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Analyse et interprétations</a:t>
          </a:r>
          <a:endParaRPr lang="fr-FR" sz="1600" kern="1200" dirty="0"/>
        </a:p>
      </dsp:txBody>
      <dsp:txXfrm>
        <a:off x="1350070" y="2254277"/>
        <a:ext cx="1466890" cy="1466890"/>
      </dsp:txXfrm>
    </dsp:sp>
    <dsp:sp modelId="{7B451833-B69D-4703-A97C-DEE2EFF18F2F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Output : graphes, </a:t>
          </a:r>
          <a:r>
            <a:rPr lang="fr-FR" sz="1600" b="1" kern="1200" dirty="0" err="1"/>
            <a:t>carto</a:t>
          </a:r>
          <a:r>
            <a:rPr lang="fr-FR" sz="1600" b="1" kern="1200" dirty="0"/>
            <a:t>, infographie ou </a:t>
          </a:r>
          <a:r>
            <a:rPr lang="fr-FR" sz="1600" b="1" kern="1200" dirty="0" err="1"/>
            <a:t>stroytelling</a:t>
          </a:r>
          <a:endParaRPr lang="fr-FR" sz="16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5ACF-D8D0-4729-83CC-75A1536D657E}" type="datetimeFigureOut">
              <a:rPr lang="fr-FR" smtClean="0"/>
              <a:t>28/05/2022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9CFD1-3578-46E1-91FD-918EE3C69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9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</a:t>
            </a:r>
            <a:r>
              <a:rPr lang="fr-FR" baseline="0" dirty="0"/>
              <a:t> d’abord les </a:t>
            </a:r>
            <a:r>
              <a:rPr lang="fr-FR" baseline="0" dirty="0" err="1"/>
              <a:t>élèments</a:t>
            </a:r>
            <a:r>
              <a:rPr lang="fr-FR" baseline="0" dirty="0"/>
              <a:t> de contexte Data et ICC, et supprimer cette diapo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32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modifier:</a:t>
            </a:r>
            <a:r>
              <a:rPr lang="fr-FR" baseline="0" dirty="0"/>
              <a:t> enlever data et </a:t>
            </a:r>
            <a:r>
              <a:rPr lang="fr-FR" baseline="0" dirty="0" err="1"/>
              <a:t>insdutries</a:t>
            </a:r>
            <a:r>
              <a:rPr lang="fr-FR" baseline="0" dirty="0"/>
              <a:t> culturelles qui sera évoqué avant dans le contexte </a:t>
            </a:r>
            <a:r>
              <a:rPr lang="fr-FR" baseline="0" dirty="0" err="1"/>
              <a:t>general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modifier:</a:t>
            </a:r>
            <a:r>
              <a:rPr lang="fr-FR" baseline="0" dirty="0"/>
              <a:t> enlever data et </a:t>
            </a:r>
            <a:r>
              <a:rPr lang="fr-FR" baseline="0" dirty="0" err="1"/>
              <a:t>insdutries</a:t>
            </a:r>
            <a:r>
              <a:rPr lang="fr-FR" baseline="0" dirty="0"/>
              <a:t> culturelles qui sera évoqué avant dans le contexte </a:t>
            </a:r>
            <a:r>
              <a:rPr lang="fr-FR" baseline="0" dirty="0" err="1"/>
              <a:t>general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613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modifier:</a:t>
            </a:r>
            <a:r>
              <a:rPr lang="fr-FR" baseline="0" dirty="0"/>
              <a:t> enlever data et </a:t>
            </a:r>
            <a:r>
              <a:rPr lang="fr-FR" baseline="0" dirty="0" err="1"/>
              <a:t>insdutries</a:t>
            </a:r>
            <a:r>
              <a:rPr lang="fr-FR" baseline="0" dirty="0"/>
              <a:t> culturelles qui sera évoqué avant dans le contexte </a:t>
            </a:r>
            <a:r>
              <a:rPr lang="fr-FR" baseline="0" dirty="0" err="1"/>
              <a:t>general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729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Contextualisation : data et ICC, rajouter la</a:t>
            </a:r>
            <a:r>
              <a:rPr lang="fr-FR" baseline="0" dirty="0"/>
              <a:t> typologie des datas dans les ICC , cité la CNIL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867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Contextualisation : data et ICC, rajouter la</a:t>
            </a:r>
            <a:r>
              <a:rPr lang="fr-FR" baseline="0" dirty="0"/>
              <a:t> typologie des datas dans les ICC , cité la CNIL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59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Contextualisation : data et ICC, rajouter la</a:t>
            </a:r>
            <a:r>
              <a:rPr lang="fr-FR" baseline="0" dirty="0"/>
              <a:t> typologie des datas dans les ICC , cité la CNIL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034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Contextualisation : data et ICC, rajouter la</a:t>
            </a:r>
            <a:r>
              <a:rPr lang="fr-FR" baseline="0" dirty="0"/>
              <a:t> typologie des datas dans les ICC , cité la CNIL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08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Contextualisation : data et ICC, rajouter la</a:t>
            </a:r>
            <a:r>
              <a:rPr lang="fr-FR" baseline="0" dirty="0"/>
              <a:t> typologie des datas dans les ICC , cité la CNIL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077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Contextualisation : data et ICC, rajouter la</a:t>
            </a:r>
            <a:r>
              <a:rPr lang="fr-FR" baseline="0" dirty="0"/>
              <a:t> typologie des datas dans les ICC , cité la CNIL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9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Contextualisation : data et ICC, rajouter la</a:t>
            </a:r>
            <a:r>
              <a:rPr lang="fr-FR" baseline="0" dirty="0"/>
              <a:t> typologie des datas dans les ICC , cité la CNIL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06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</a:t>
            </a:r>
            <a:r>
              <a:rPr lang="fr-FR" baseline="0" dirty="0"/>
              <a:t> d’abord les </a:t>
            </a:r>
            <a:r>
              <a:rPr lang="fr-FR" baseline="0" dirty="0" err="1"/>
              <a:t>élèments</a:t>
            </a:r>
            <a:r>
              <a:rPr lang="fr-FR" baseline="0" dirty="0"/>
              <a:t> de contexte Data et ICC, et supprimer cette diapo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49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</a:t>
            </a:r>
            <a:r>
              <a:rPr lang="fr-FR" baseline="0" dirty="0"/>
              <a:t> d’abord les </a:t>
            </a:r>
            <a:r>
              <a:rPr lang="fr-FR" baseline="0" dirty="0" err="1"/>
              <a:t>élèments</a:t>
            </a:r>
            <a:r>
              <a:rPr lang="fr-FR" baseline="0" dirty="0"/>
              <a:t> de contexte Data et ICC, et supprimer cette diapo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57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67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modifier:</a:t>
            </a:r>
            <a:r>
              <a:rPr lang="fr-FR" baseline="0" dirty="0"/>
              <a:t> enlever data et </a:t>
            </a:r>
            <a:r>
              <a:rPr lang="fr-FR" baseline="0" dirty="0" err="1"/>
              <a:t>insdutries</a:t>
            </a:r>
            <a:r>
              <a:rPr lang="fr-FR" baseline="0" dirty="0"/>
              <a:t> culturelles qui sera évoqué avant dans le contexte </a:t>
            </a:r>
            <a:r>
              <a:rPr lang="fr-FR" baseline="0" dirty="0" err="1"/>
              <a:t>general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64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modifier:</a:t>
            </a:r>
            <a:r>
              <a:rPr lang="fr-FR" baseline="0" dirty="0"/>
              <a:t> enlever data et </a:t>
            </a:r>
            <a:r>
              <a:rPr lang="fr-FR" baseline="0" dirty="0" err="1"/>
              <a:t>insdutries</a:t>
            </a:r>
            <a:r>
              <a:rPr lang="fr-FR" baseline="0" dirty="0"/>
              <a:t> culturelles qui sera évoqué avant dans le contexte </a:t>
            </a:r>
            <a:r>
              <a:rPr lang="fr-FR" baseline="0" dirty="0" err="1"/>
              <a:t>general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36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modifier:</a:t>
            </a:r>
            <a:r>
              <a:rPr lang="fr-FR" baseline="0" dirty="0"/>
              <a:t> enlever data et </a:t>
            </a:r>
            <a:r>
              <a:rPr lang="fr-FR" baseline="0" dirty="0" err="1"/>
              <a:t>insdutries</a:t>
            </a:r>
            <a:r>
              <a:rPr lang="fr-FR" baseline="0" dirty="0"/>
              <a:t> culturelles qui sera évoqué avant dans le contexte </a:t>
            </a:r>
            <a:r>
              <a:rPr lang="fr-FR" baseline="0" dirty="0" err="1"/>
              <a:t>general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71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modifier:</a:t>
            </a:r>
            <a:r>
              <a:rPr lang="fr-FR" baseline="0" dirty="0"/>
              <a:t> enlever data et </a:t>
            </a:r>
            <a:r>
              <a:rPr lang="fr-FR" baseline="0" dirty="0" err="1"/>
              <a:t>insdutries</a:t>
            </a:r>
            <a:r>
              <a:rPr lang="fr-FR" baseline="0" dirty="0"/>
              <a:t> culturelles qui sera évoqué avant dans le contexte </a:t>
            </a:r>
            <a:r>
              <a:rPr lang="fr-FR" baseline="0" dirty="0" err="1"/>
              <a:t>general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4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modifier:</a:t>
            </a:r>
            <a:r>
              <a:rPr lang="fr-FR" baseline="0" dirty="0"/>
              <a:t> enlever data et </a:t>
            </a:r>
            <a:r>
              <a:rPr lang="fr-FR" baseline="0" dirty="0" err="1"/>
              <a:t>insdutries</a:t>
            </a:r>
            <a:r>
              <a:rPr lang="fr-FR" baseline="0" dirty="0"/>
              <a:t> culturelles qui sera évoqué avant dans le contexte </a:t>
            </a:r>
            <a:r>
              <a:rPr lang="fr-FR" baseline="0" dirty="0" err="1"/>
              <a:t>general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9CFD1-3578-46E1-91FD-918EE3C698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4AF4-8F4D-4BA0-BAF1-F1FC2185C5C6}" type="datetime1">
              <a:rPr lang="fr-FR" smtClean="0"/>
              <a:t>28/05/2022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687B-529A-47B6-BF4A-BE8D7916B47E}" type="datetime1">
              <a:rPr lang="fr-FR" smtClean="0"/>
              <a:t>28/05/2022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6DE6-25E8-4B53-A17F-3FF59B8CCA95}" type="datetime1">
              <a:rPr lang="fr-FR" smtClean="0"/>
              <a:t>28/05/2022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7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7706-D270-418D-BA02-F080108FA9B2}" type="datetime1">
              <a:rPr lang="fr-FR" smtClean="0"/>
              <a:t>28/05/2022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B3DA-C42A-4057-9B73-E2FABFBCEA5F}" type="datetime1">
              <a:rPr lang="fr-FR" smtClean="0"/>
              <a:t>28/05/2022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5253-23B4-4F4D-968F-A203F3B81A57}" type="datetime1">
              <a:rPr lang="fr-FR" smtClean="0"/>
              <a:t>28/05/2022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8DAD-86B2-4B7A-9C85-84B2472DD7F9}" type="datetime1">
              <a:rPr lang="fr-FR" smtClean="0"/>
              <a:t>28/05/2022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3A3-8A27-4E88-B7B7-8D5BE4FE0F68}" type="datetime1">
              <a:rPr lang="fr-FR" smtClean="0"/>
              <a:t>28/05/2022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2C4-C955-43F6-8DE4-6166FAF4B59A}" type="datetime1">
              <a:rPr lang="fr-FR" smtClean="0"/>
              <a:t>28/05/2022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10C5-264D-46AE-9572-983A629B4965}" type="datetime1">
              <a:rPr lang="fr-FR" smtClean="0"/>
              <a:t>28/05/2022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6E54-A259-499D-A5DB-4C6C93E3F590}" type="datetime1">
              <a:rPr lang="fr-FR" smtClean="0"/>
              <a:t>28/05/2022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3598-C4D2-4B2F-9465-1A0BC9CADC03}" type="datetime1">
              <a:rPr lang="fr-FR" smtClean="0"/>
              <a:t>28/05/2022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hyperlink" Target="../../3ACIS/projet%20livrable%20veille/livrable%20final.pdf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hyperlink" Target="../../3ACIS/projet%20livrable%20veille/livrable%20final.pdf" TargetMode="External"/><Relationship Id="rId18" Type="http://schemas.openxmlformats.org/officeDocument/2006/relationships/image" Target="../media/image42.png"/><Relationship Id="rId3" Type="http://schemas.openxmlformats.org/officeDocument/2006/relationships/diagramData" Target="../diagrams/data4.xml"/><Relationship Id="rId21" Type="http://schemas.openxmlformats.org/officeDocument/2006/relationships/image" Target="../media/image45.png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image" Target="../media/image41.png"/><Relationship Id="rId2" Type="http://schemas.openxmlformats.org/officeDocument/2006/relationships/image" Target="../media/image2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9.png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43.pn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bloomberg.com/graphics/2015-whats-warming-the-worl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discoveries/disc_images.jsp?cntn_id=114322&amp;amp;org=NSF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.org/csdl/trans/tg/preprint/07536610-abs.html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ECB857-A980-4259-96DA-F593D53C94C9}"/>
              </a:ext>
            </a:extLst>
          </p:cNvPr>
          <p:cNvSpPr/>
          <p:nvPr/>
        </p:nvSpPr>
        <p:spPr>
          <a:xfrm>
            <a:off x="0" y="0"/>
            <a:ext cx="3059832" cy="6237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1EB901C4-1B60-4979-B6C5-737A171B2781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04E8D33-89EB-4A00-87B2-CE46B4D475CD}"/>
              </a:ext>
            </a:extLst>
          </p:cNvPr>
          <p:cNvSpPr/>
          <p:nvPr/>
        </p:nvSpPr>
        <p:spPr>
          <a:xfrm>
            <a:off x="858066" y="4486729"/>
            <a:ext cx="7828734" cy="11324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600" b="1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600" b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/>
              <a:t>Axe 5 : Big data et intelligence artificielle (IA)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Intervention : </a:t>
            </a:r>
            <a:r>
              <a:rPr lang="fr-FR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Reporting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fr-FR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dashboarding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 : Dr. Amine SENNOUNI – ESI Rabat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fr-FR" sz="1600" b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540CD69-A05E-40E9-9B9A-DE5CCAC9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669C0F-BA4C-19D0-8F09-5A61F5EF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61" y="136525"/>
            <a:ext cx="7534275" cy="40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12579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Contexte</a:t>
            </a:r>
          </a:p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344EC6C4-AA9D-4A07-92F9-BBACE464AE7F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80579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44605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DF909B-ACBD-46E3-88E4-823E0BC4FF39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77EFF4-E898-4494-BFC8-27D2BE95B677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8" descr="http://pack2life.com/wp-content/uploads/2014/04/fleche.png">
            <a:extLst>
              <a:ext uri="{FF2B5EF4-FFF2-40B4-BE49-F238E27FC236}">
                <a16:creationId xmlns:a16="http://schemas.microsoft.com/office/drawing/2014/main" id="{89B80646-C83F-40B1-ACF6-A05D30E2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42" y="3340959"/>
            <a:ext cx="597607" cy="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consostatic.com/wp-content/uploads/2013/12/bonhomme-examine-loupe.jpg">
            <a:extLst>
              <a:ext uri="{FF2B5EF4-FFF2-40B4-BE49-F238E27FC236}">
                <a16:creationId xmlns:a16="http://schemas.microsoft.com/office/drawing/2014/main" id="{652F2E5C-6B95-432D-9A9B-9144397C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02" y="4578737"/>
            <a:ext cx="1019294" cy="10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7876FB-53E7-4983-B40C-96E0BF86BFAB}"/>
              </a:ext>
            </a:extLst>
          </p:cNvPr>
          <p:cNvSpPr/>
          <p:nvPr/>
        </p:nvSpPr>
        <p:spPr>
          <a:xfrm>
            <a:off x="2138257" y="102942"/>
            <a:ext cx="4824537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Nettoyage de la data</a:t>
            </a:r>
            <a:endParaRPr lang="fr-M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8E344249-FBF4-4161-B521-A6AFB16AC5A5}"/>
              </a:ext>
            </a:extLst>
          </p:cNvPr>
          <p:cNvSpPr txBox="1"/>
          <p:nvPr/>
        </p:nvSpPr>
        <p:spPr>
          <a:xfrm>
            <a:off x="827584" y="3033604"/>
            <a:ext cx="658813" cy="1350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fr-FR" dirty="0">
                <a:latin typeface="Arial" charset="0"/>
              </a:rPr>
              <a:t>Alive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Arial" charset="0"/>
              </a:rPr>
              <a:t>Vivant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Arial" charset="0"/>
              </a:rPr>
              <a:t>Vivant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Arial" charset="0"/>
              </a:rPr>
              <a:t>Mort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Arial" charset="0"/>
              </a:rPr>
              <a:t>Dead</a:t>
            </a: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FD284C6A-09C4-4C74-834E-26FCC188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571" y="2973463"/>
            <a:ext cx="1666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fr-FR" sz="2000" b="1" dirty="0">
                <a:latin typeface="Arial" charset="0"/>
              </a:rPr>
              <a:t>1</a:t>
            </a:r>
            <a:endParaRPr lang="fr-FR" sz="2000" dirty="0">
              <a:latin typeface="Arial" charset="0"/>
            </a:endParaRPr>
          </a:p>
          <a:p>
            <a:pPr marL="12700"/>
            <a:r>
              <a:rPr lang="fr-FR" sz="2000" b="1" dirty="0">
                <a:latin typeface="Arial" charset="0"/>
              </a:rPr>
              <a:t>1</a:t>
            </a:r>
            <a:endParaRPr lang="fr-FR" sz="2000" dirty="0">
              <a:latin typeface="Arial" charset="0"/>
            </a:endParaRPr>
          </a:p>
          <a:p>
            <a:pPr marL="12700"/>
            <a:r>
              <a:rPr lang="fr-FR" sz="2000" b="1" dirty="0">
                <a:latin typeface="Arial" charset="0"/>
              </a:rPr>
              <a:t>1</a:t>
            </a:r>
            <a:endParaRPr lang="fr-FR" sz="2000" dirty="0">
              <a:latin typeface="Arial" charset="0"/>
            </a:endParaRPr>
          </a:p>
          <a:p>
            <a:pPr marL="12700"/>
            <a:r>
              <a:rPr lang="fr-FR" sz="2000" b="1" dirty="0">
                <a:latin typeface="Arial" charset="0"/>
              </a:rPr>
              <a:t>0</a:t>
            </a:r>
            <a:endParaRPr lang="fr-FR" sz="2000" dirty="0">
              <a:latin typeface="Arial" charset="0"/>
            </a:endParaRPr>
          </a:p>
          <a:p>
            <a:pPr marL="12700"/>
            <a:r>
              <a:rPr lang="fr-FR" sz="2000" b="1" dirty="0">
                <a:latin typeface="Arial" charset="0"/>
              </a:rPr>
              <a:t>0</a:t>
            </a:r>
            <a:endParaRPr lang="fr-FR" sz="2000" dirty="0">
              <a:latin typeface="Arial" charset="0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F7A68CC-74A2-4494-9195-F9E586F8DB73}"/>
              </a:ext>
            </a:extLst>
          </p:cNvPr>
          <p:cNvSpPr/>
          <p:nvPr/>
        </p:nvSpPr>
        <p:spPr>
          <a:xfrm>
            <a:off x="1709738" y="3573016"/>
            <a:ext cx="658813" cy="36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0C965D1-311D-4E15-B100-15791D7D1B87}"/>
              </a:ext>
            </a:extLst>
          </p:cNvPr>
          <p:cNvSpPr/>
          <p:nvPr/>
        </p:nvSpPr>
        <p:spPr>
          <a:xfrm>
            <a:off x="6103303" y="2759649"/>
            <a:ext cx="2314600" cy="736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Préparation</a:t>
            </a:r>
            <a:endParaRPr lang="fr-FR" b="1" dirty="0">
              <a:solidFill>
                <a:schemeClr val="tx2"/>
              </a:solidFill>
              <a:latin typeface="Caviar Dreams" panose="020B04020202040205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0778B9A2-9682-40A6-A1AB-BE57B2774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ED0BA1BB-D584-4275-A109-A6CC744A0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Refin :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7FCEBE33-15D8-4E3E-BBA9-E409F4F82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DB3DAC14-A800-4CE7-A8E8-6F6A8298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718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13BE05BD-3320-4708-AD3E-8CA52E276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</p:spTree>
    <p:extLst>
      <p:ext uri="{BB962C8B-B14F-4D97-AF65-F5344CB8AC3E}">
        <p14:creationId xmlns:p14="http://schemas.microsoft.com/office/powerpoint/2010/main" val="30098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/>
      <p:bldP spid="31" grpId="0"/>
      <p:bldP spid="5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12579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Contexte</a:t>
            </a:r>
          </a:p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028497DF-9E0C-4076-B849-CDE86DF2435E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80579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44605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DF909B-ACBD-46E3-88E4-823E0BC4FF39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77EFF4-E898-4494-BFC8-27D2BE95B677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8" descr="http://pack2life.com/wp-content/uploads/2014/04/fleche.png">
            <a:extLst>
              <a:ext uri="{FF2B5EF4-FFF2-40B4-BE49-F238E27FC236}">
                <a16:creationId xmlns:a16="http://schemas.microsoft.com/office/drawing/2014/main" id="{89B80646-C83F-40B1-ACF6-A05D30E2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42" y="3340959"/>
            <a:ext cx="597607" cy="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consostatic.com/wp-content/uploads/2013/12/bonhomme-examine-loupe.jpg">
            <a:extLst>
              <a:ext uri="{FF2B5EF4-FFF2-40B4-BE49-F238E27FC236}">
                <a16:creationId xmlns:a16="http://schemas.microsoft.com/office/drawing/2014/main" id="{652F2E5C-6B95-432D-9A9B-9144397C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02" y="4578737"/>
            <a:ext cx="1019294" cy="10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7876FB-53E7-4983-B40C-96E0BF86BFAB}"/>
              </a:ext>
            </a:extLst>
          </p:cNvPr>
          <p:cNvSpPr/>
          <p:nvPr/>
        </p:nvSpPr>
        <p:spPr>
          <a:xfrm>
            <a:off x="2138257" y="102942"/>
            <a:ext cx="4824537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Nettoyage de la data</a:t>
            </a:r>
            <a:endParaRPr lang="fr-M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F7A68CC-74A2-4494-9195-F9E586F8DB73}"/>
              </a:ext>
            </a:extLst>
          </p:cNvPr>
          <p:cNvSpPr/>
          <p:nvPr/>
        </p:nvSpPr>
        <p:spPr>
          <a:xfrm>
            <a:off x="2064274" y="3576156"/>
            <a:ext cx="658813" cy="36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0C965D1-311D-4E15-B100-15791D7D1B87}"/>
              </a:ext>
            </a:extLst>
          </p:cNvPr>
          <p:cNvSpPr/>
          <p:nvPr/>
        </p:nvSpPr>
        <p:spPr>
          <a:xfrm>
            <a:off x="6103303" y="2759649"/>
            <a:ext cx="2314600" cy="736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Transformation</a:t>
            </a:r>
            <a:endParaRPr lang="fr-FR" b="1" dirty="0">
              <a:solidFill>
                <a:schemeClr val="tx2"/>
              </a:solidFill>
              <a:latin typeface="Caviar Dreams" panose="020B04020202040205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669BB0A8-050F-4716-A39A-96119129D9B1}"/>
              </a:ext>
            </a:extLst>
          </p:cNvPr>
          <p:cNvSpPr txBox="1"/>
          <p:nvPr/>
        </p:nvSpPr>
        <p:spPr>
          <a:xfrm>
            <a:off x="220662" y="3051661"/>
            <a:ext cx="1725613" cy="1076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é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1</a:t>
            </a:r>
            <a:r>
              <a:rPr spc="-10" dirty="0">
                <a:latin typeface="Arial"/>
                <a:cs typeface="Arial"/>
              </a:rPr>
              <a:t>9</a:t>
            </a:r>
            <a:r>
              <a:rPr spc="-5" dirty="0">
                <a:latin typeface="Arial"/>
                <a:cs typeface="Arial"/>
              </a:rPr>
              <a:t>60</a:t>
            </a:r>
            <a:endParaRPr dirty="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Born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1</a:t>
            </a:r>
            <a:r>
              <a:rPr spc="-10" dirty="0">
                <a:latin typeface="Arial"/>
                <a:cs typeface="Arial"/>
              </a:rPr>
              <a:t>9</a:t>
            </a:r>
            <a:r>
              <a:rPr spc="-5" dirty="0">
                <a:latin typeface="Arial"/>
                <a:cs typeface="Arial"/>
              </a:rPr>
              <a:t>78</a:t>
            </a:r>
            <a:endParaRPr dirty="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1958</a:t>
            </a:r>
            <a:endParaRPr dirty="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iss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nc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: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1</a:t>
            </a:r>
            <a:r>
              <a:rPr spc="-10" dirty="0">
                <a:latin typeface="Arial"/>
                <a:cs typeface="Arial"/>
              </a:rPr>
              <a:t>9</a:t>
            </a:r>
            <a:r>
              <a:rPr spc="-5" dirty="0">
                <a:latin typeface="Arial"/>
                <a:cs typeface="Arial"/>
              </a:rPr>
              <a:t>85</a:t>
            </a:r>
            <a:endParaRPr dirty="0">
              <a:latin typeface="Arial"/>
              <a:cs typeface="Arial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2D33E59F-A510-44A8-8C77-EFBCC98D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579" y="2979256"/>
            <a:ext cx="59213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fr-FR" sz="2000" b="1" dirty="0">
                <a:latin typeface="Arial" charset="0"/>
              </a:rPr>
              <a:t>1960</a:t>
            </a:r>
            <a:endParaRPr lang="fr-FR" sz="2000" dirty="0">
              <a:latin typeface="Arial" charset="0"/>
            </a:endParaRPr>
          </a:p>
          <a:p>
            <a:pPr marL="12700"/>
            <a:r>
              <a:rPr lang="fr-FR" sz="2000" b="1" dirty="0">
                <a:latin typeface="Arial" charset="0"/>
              </a:rPr>
              <a:t>1978</a:t>
            </a:r>
            <a:endParaRPr lang="fr-FR" sz="2000" dirty="0">
              <a:latin typeface="Arial" charset="0"/>
            </a:endParaRPr>
          </a:p>
          <a:p>
            <a:pPr marL="12700"/>
            <a:r>
              <a:rPr lang="fr-FR" sz="2000" b="1" dirty="0">
                <a:latin typeface="Arial" charset="0"/>
              </a:rPr>
              <a:t>1958</a:t>
            </a:r>
            <a:endParaRPr lang="fr-FR" sz="2000" dirty="0">
              <a:latin typeface="Arial" charset="0"/>
            </a:endParaRPr>
          </a:p>
          <a:p>
            <a:pPr marL="12700"/>
            <a:r>
              <a:rPr lang="fr-FR" sz="2000" b="1" dirty="0">
                <a:latin typeface="Arial" charset="0"/>
              </a:rPr>
              <a:t>1985</a:t>
            </a:r>
            <a:endParaRPr lang="fr-FR" sz="2000" dirty="0">
              <a:latin typeface="Arial" charset="0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E9541825-9546-4678-AC0A-C76A4064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97FC0C8-866C-4546-B403-46CC1DA04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0CB2619A-3B21-4145-A28F-0C76B1036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FB9D68B7-1B5C-4B49-A3BF-C624943DB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718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EC2E9F92-BC15-4565-B168-C94B9A275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</p:spTree>
    <p:extLst>
      <p:ext uri="{BB962C8B-B14F-4D97-AF65-F5344CB8AC3E}">
        <p14:creationId xmlns:p14="http://schemas.microsoft.com/office/powerpoint/2010/main" val="26007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5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12579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Contexte</a:t>
            </a:r>
          </a:p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903A3B90-855B-4683-9D3A-CB06A11DBB9B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80579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44605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DF909B-ACBD-46E3-88E4-823E0BC4FF39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77EFF4-E898-4494-BFC8-27D2BE95B677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8" descr="http://pack2life.com/wp-content/uploads/2014/04/fleche.png">
            <a:extLst>
              <a:ext uri="{FF2B5EF4-FFF2-40B4-BE49-F238E27FC236}">
                <a16:creationId xmlns:a16="http://schemas.microsoft.com/office/drawing/2014/main" id="{89B80646-C83F-40B1-ACF6-A05D30E2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33" y="2673769"/>
            <a:ext cx="597607" cy="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consostatic.com/wp-content/uploads/2013/12/bonhomme-examine-loupe.jpg">
            <a:extLst>
              <a:ext uri="{FF2B5EF4-FFF2-40B4-BE49-F238E27FC236}">
                <a16:creationId xmlns:a16="http://schemas.microsoft.com/office/drawing/2014/main" id="{652F2E5C-6B95-432D-9A9B-9144397C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57" y="3125141"/>
            <a:ext cx="1019294" cy="10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7876FB-53E7-4983-B40C-96E0BF86BFAB}"/>
              </a:ext>
            </a:extLst>
          </p:cNvPr>
          <p:cNvSpPr/>
          <p:nvPr/>
        </p:nvSpPr>
        <p:spPr>
          <a:xfrm>
            <a:off x="2138257" y="102942"/>
            <a:ext cx="4824537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Nettoyage de la data</a:t>
            </a:r>
            <a:endParaRPr lang="fr-M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F7A68CC-74A2-4494-9195-F9E586F8DB73}"/>
              </a:ext>
            </a:extLst>
          </p:cNvPr>
          <p:cNvSpPr/>
          <p:nvPr/>
        </p:nvSpPr>
        <p:spPr>
          <a:xfrm>
            <a:off x="4489912" y="4877261"/>
            <a:ext cx="658813" cy="36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0C965D1-311D-4E15-B100-15791D7D1B87}"/>
              </a:ext>
            </a:extLst>
          </p:cNvPr>
          <p:cNvSpPr/>
          <p:nvPr/>
        </p:nvSpPr>
        <p:spPr>
          <a:xfrm>
            <a:off x="6556225" y="1822505"/>
            <a:ext cx="2314600" cy="736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Nettoyage</a:t>
            </a:r>
            <a:endParaRPr lang="fr-FR" b="1" dirty="0">
              <a:solidFill>
                <a:schemeClr val="tx2"/>
              </a:solidFill>
              <a:latin typeface="Caviar Dreams" panose="020B0402020204020504" pitchFamily="34" charset="0"/>
            </a:endParaRPr>
          </a:p>
          <a:p>
            <a:pPr algn="ctr"/>
            <a:endParaRPr lang="fr-FR" dirty="0"/>
          </a:p>
        </p:txBody>
      </p: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B9F9B917-D93F-482D-8065-99B8A5429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55143"/>
              </p:ext>
            </p:extLst>
          </p:nvPr>
        </p:nvGraphicFramePr>
        <p:xfrm>
          <a:off x="77327" y="4214526"/>
          <a:ext cx="4277349" cy="1603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1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Arial"/>
                          <a:cs typeface="Arial"/>
                        </a:rPr>
                        <a:t>Prof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ssi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Dupont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cée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Martin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ité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44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traité</a:t>
                      </a:r>
                    </a:p>
                  </a:txBody>
                  <a:tcPr marL="0" marR="0" marT="0" marB="0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BE7AA60B-FD9D-48E5-9D77-DAD7F543A505}"/>
              </a:ext>
            </a:extLst>
          </p:cNvPr>
          <p:cNvSpPr/>
          <p:nvPr/>
        </p:nvSpPr>
        <p:spPr>
          <a:xfrm>
            <a:off x="5283961" y="4384096"/>
            <a:ext cx="3549866" cy="1346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Actions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possibles:</a:t>
            </a:r>
          </a:p>
          <a:p>
            <a:pPr algn="ctr">
              <a:buFont typeface="Corbel" pitchFamily="34" charset="0"/>
              <a:buChar char="-"/>
            </a:pPr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supprimer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la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ligne</a:t>
            </a:r>
          </a:p>
          <a:p>
            <a:pPr algn="ctr">
              <a:buFont typeface="Corbel" pitchFamily="34" charset="0"/>
              <a:buChar char="-"/>
            </a:pPr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remplacer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par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«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N/A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>
                <a:latin typeface="Corbel" pitchFamily="34" charset="0"/>
                <a:ea typeface="Corbel" pitchFamily="34" charset="0"/>
                <a:cs typeface="Corbel" pitchFamily="34" charset="0"/>
              </a:rPr>
              <a:t>»</a:t>
            </a:r>
          </a:p>
          <a:p>
            <a:pPr algn="ctr"/>
            <a:endParaRPr lang="fr-FR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A67CFFB2-78BF-4222-A055-3D777BAB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6FD9AFA7-9343-432A-8589-06851B72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6B8685BA-CDC7-4EC2-93B3-E1AAE6CD7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462B0DE1-0DC5-4041-9F6E-7E727CE18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718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601D56ED-1295-4D1D-877E-3FBE28514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</p:spTree>
    <p:extLst>
      <p:ext uri="{BB962C8B-B14F-4D97-AF65-F5344CB8AC3E}">
        <p14:creationId xmlns:p14="http://schemas.microsoft.com/office/powerpoint/2010/main" val="20559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5" grpId="0" animBg="1"/>
      <p:bldP spid="3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12579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Contexte</a:t>
            </a:r>
          </a:p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5585609D-4F87-4B8B-9C78-292F37F3E9FD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80579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44605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DF909B-ACBD-46E3-88E4-823E0BC4FF39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77EFF4-E898-4494-BFC8-27D2BE95B677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8" descr="http://pack2life.com/wp-content/uploads/2014/04/fleche.png">
            <a:extLst>
              <a:ext uri="{FF2B5EF4-FFF2-40B4-BE49-F238E27FC236}">
                <a16:creationId xmlns:a16="http://schemas.microsoft.com/office/drawing/2014/main" id="{89B80646-C83F-40B1-ACF6-A05D30E2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33" y="2673769"/>
            <a:ext cx="597607" cy="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consostatic.com/wp-content/uploads/2013/12/bonhomme-examine-loupe.jpg">
            <a:extLst>
              <a:ext uri="{FF2B5EF4-FFF2-40B4-BE49-F238E27FC236}">
                <a16:creationId xmlns:a16="http://schemas.microsoft.com/office/drawing/2014/main" id="{652F2E5C-6B95-432D-9A9B-9144397C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57" y="3125141"/>
            <a:ext cx="1019294" cy="10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7876FB-53E7-4983-B40C-96E0BF86BFAB}"/>
              </a:ext>
            </a:extLst>
          </p:cNvPr>
          <p:cNvSpPr/>
          <p:nvPr/>
        </p:nvSpPr>
        <p:spPr>
          <a:xfrm>
            <a:off x="2138257" y="102942"/>
            <a:ext cx="4824537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Nettoyage de la data</a:t>
            </a:r>
            <a:endParaRPr lang="fr-M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F7A68CC-74A2-4494-9195-F9E586F8DB73}"/>
              </a:ext>
            </a:extLst>
          </p:cNvPr>
          <p:cNvSpPr/>
          <p:nvPr/>
        </p:nvSpPr>
        <p:spPr>
          <a:xfrm>
            <a:off x="4489912" y="4877261"/>
            <a:ext cx="658813" cy="36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0C965D1-311D-4E15-B100-15791D7D1B87}"/>
              </a:ext>
            </a:extLst>
          </p:cNvPr>
          <p:cNvSpPr/>
          <p:nvPr/>
        </p:nvSpPr>
        <p:spPr>
          <a:xfrm>
            <a:off x="6556225" y="1822505"/>
            <a:ext cx="2314600" cy="736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Enrichissement </a:t>
            </a:r>
            <a:endParaRPr lang="fr-FR" b="1" dirty="0">
              <a:solidFill>
                <a:schemeClr val="tx2"/>
              </a:solidFill>
              <a:latin typeface="Caviar Dreams" panose="020B0402020204020504" pitchFamily="34" charset="0"/>
            </a:endParaRPr>
          </a:p>
          <a:p>
            <a:pPr algn="ctr"/>
            <a:endParaRPr lang="fr-FR" dirty="0"/>
          </a:p>
        </p:txBody>
      </p: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B9F9B917-D93F-482D-8065-99B8A5429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97522"/>
              </p:ext>
            </p:extLst>
          </p:nvPr>
        </p:nvGraphicFramePr>
        <p:xfrm>
          <a:off x="77327" y="4214526"/>
          <a:ext cx="4277349" cy="1603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1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lang="fr-FR" sz="1800" i="1" dirty="0">
                          <a:latin typeface="Arial"/>
                          <a:cs typeface="Arial"/>
                        </a:rPr>
                        <a:t>Ville  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Dupont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80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latin typeface="Arial"/>
                          <a:cs typeface="Arial"/>
                        </a:rPr>
                        <a:t>Nice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Martin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lang="fr-FR" sz="1800" b="1" spc="-5" dirty="0">
                          <a:latin typeface="Arial"/>
                          <a:cs typeface="Arial"/>
                        </a:rPr>
                        <a:t>Rabat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44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lang="fr-FR" sz="1800" b="1" spc="-5" dirty="0">
                          <a:latin typeface="Arial"/>
                          <a:cs typeface="Arial"/>
                        </a:rPr>
                        <a:t>Fès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BE7AA60B-FD9D-48E5-9D77-DAD7F543A505}"/>
              </a:ext>
            </a:extLst>
          </p:cNvPr>
          <p:cNvSpPr/>
          <p:nvPr/>
        </p:nvSpPr>
        <p:spPr>
          <a:xfrm>
            <a:off x="5283961" y="4226050"/>
            <a:ext cx="3860039" cy="1592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- Créer une nouvelle colonne « Localisation » à partir de celle « Ville » à travers une API externe </a:t>
            </a: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EC19EFD6-BDEE-4E66-B5F0-968F538FB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F3D15B27-CB14-49D7-8BD7-479976BE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BAE75CBF-0B92-473E-968A-E4DA76694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7E352BB7-B41E-43C7-BEF5-A32C8CF13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718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7D6C6D3E-EE44-40D5-A06A-EC050425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</p:spTree>
    <p:extLst>
      <p:ext uri="{BB962C8B-B14F-4D97-AF65-F5344CB8AC3E}">
        <p14:creationId xmlns:p14="http://schemas.microsoft.com/office/powerpoint/2010/main" val="32879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5" grpId="0" animBg="1"/>
      <p:bldP spid="3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12579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Contexte</a:t>
            </a:r>
          </a:p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7BD64FB0-20EF-4A7C-9EC2-E9AD822A2690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80579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44605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DF909B-ACBD-46E3-88E4-823E0BC4FF39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77EFF4-E898-4494-BFC8-27D2BE95B677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8" descr="http://pack2life.com/wp-content/uploads/2014/04/fleche.png">
            <a:extLst>
              <a:ext uri="{FF2B5EF4-FFF2-40B4-BE49-F238E27FC236}">
                <a16:creationId xmlns:a16="http://schemas.microsoft.com/office/drawing/2014/main" id="{89B80646-C83F-40B1-ACF6-A05D30E2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99" y="3155204"/>
            <a:ext cx="597607" cy="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7876FB-53E7-4983-B40C-96E0BF86BFAB}"/>
              </a:ext>
            </a:extLst>
          </p:cNvPr>
          <p:cNvSpPr/>
          <p:nvPr/>
        </p:nvSpPr>
        <p:spPr>
          <a:xfrm>
            <a:off x="2138257" y="102942"/>
            <a:ext cx="4824537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Nettoyage de la data</a:t>
            </a:r>
            <a:endParaRPr lang="fr-M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0C965D1-311D-4E15-B100-15791D7D1B87}"/>
              </a:ext>
            </a:extLst>
          </p:cNvPr>
          <p:cNvSpPr/>
          <p:nvPr/>
        </p:nvSpPr>
        <p:spPr>
          <a:xfrm>
            <a:off x="6377546" y="2869049"/>
            <a:ext cx="2587775" cy="8512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Comment préparer, nettoyer, transformer et enrichir  la data ?</a:t>
            </a:r>
            <a:endParaRPr lang="fr-FR" dirty="0"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A501964D-3EB2-4EC7-9504-BB77EC612E61}"/>
              </a:ext>
            </a:extLst>
          </p:cNvPr>
          <p:cNvSpPr txBox="1"/>
          <p:nvPr/>
        </p:nvSpPr>
        <p:spPr>
          <a:xfrm>
            <a:off x="325438" y="1296543"/>
            <a:ext cx="170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latin typeface="Corbel"/>
                <a:cs typeface="Corbel"/>
              </a:rPr>
              <a:t>Tab</a:t>
            </a:r>
            <a:r>
              <a:rPr sz="2400" b="1" spc="-10" dirty="0">
                <a:latin typeface="Corbel"/>
                <a:cs typeface="Corbel"/>
              </a:rPr>
              <a:t>l</a:t>
            </a:r>
            <a:r>
              <a:rPr sz="2400" b="1" dirty="0">
                <a:latin typeface="Corbel"/>
                <a:cs typeface="Corbel"/>
              </a:rPr>
              <a:t>eurs</a:t>
            </a: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ACEB5C16-F052-4C32-B725-BA9AF72E1DE7}"/>
              </a:ext>
            </a:extLst>
          </p:cNvPr>
          <p:cNvSpPr txBox="1"/>
          <p:nvPr/>
        </p:nvSpPr>
        <p:spPr>
          <a:xfrm>
            <a:off x="325438" y="2899847"/>
            <a:ext cx="21002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0" dirty="0">
                <a:latin typeface="Corbel"/>
                <a:cs typeface="Corbel"/>
              </a:rPr>
              <a:t>Scri</a:t>
            </a:r>
            <a:r>
              <a:rPr sz="2400" b="1" spc="-25" dirty="0">
                <a:latin typeface="Corbel"/>
                <a:cs typeface="Corbel"/>
              </a:rPr>
              <a:t>p</a:t>
            </a:r>
            <a:r>
              <a:rPr sz="2400" b="1" spc="-5" dirty="0">
                <a:latin typeface="Corbel"/>
                <a:cs typeface="Corbel"/>
              </a:rPr>
              <a:t>ts</a:t>
            </a:r>
            <a:endParaRPr sz="2400" b="1" dirty="0">
              <a:latin typeface="Corbel"/>
              <a:cs typeface="Corbel"/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07E54A42-A241-4A01-8854-DAD0CE999D5A}"/>
              </a:ext>
            </a:extLst>
          </p:cNvPr>
          <p:cNvSpPr txBox="1"/>
          <p:nvPr/>
        </p:nvSpPr>
        <p:spPr>
          <a:xfrm>
            <a:off x="266354" y="4690056"/>
            <a:ext cx="32496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-20" dirty="0">
                <a:latin typeface="Corbel"/>
                <a:cs typeface="Corbel"/>
              </a:rPr>
              <a:t>Solutions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5" dirty="0" err="1">
                <a:latin typeface="Corbel"/>
                <a:cs typeface="Corbel"/>
              </a:rPr>
              <a:t>dédié</a:t>
            </a:r>
            <a:r>
              <a:rPr lang="fr-FR" sz="2400" b="1" spc="-15" dirty="0">
                <a:latin typeface="Corbel"/>
                <a:cs typeface="Corbel"/>
              </a:rPr>
              <a:t>e</a:t>
            </a:r>
            <a:r>
              <a:rPr sz="2400" b="1" spc="-15" dirty="0">
                <a:latin typeface="Corbel"/>
                <a:cs typeface="Corbel"/>
              </a:rPr>
              <a:t>s</a:t>
            </a:r>
            <a:endParaRPr sz="2400" b="1" dirty="0">
              <a:latin typeface="Corbel"/>
              <a:cs typeface="Corbel"/>
            </a:endParaRPr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2F65AD95-E87D-4292-9601-E4E6B05F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62125"/>
            <a:ext cx="1052513" cy="5556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5BB4B2D0-F5F9-4F2B-B525-73B20D06C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1762125"/>
            <a:ext cx="1874837" cy="555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E1CEF032-69E8-4B88-AAE0-FAEDC9C0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1762125"/>
            <a:ext cx="1035050" cy="4699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815B49C0-CD1A-41A4-8C54-CC1BFCA3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9475"/>
            <a:ext cx="793750" cy="6016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id="{73C65165-FB15-4DBD-9D1D-7045CB687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3379788"/>
            <a:ext cx="2100262" cy="6365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CF3827B9-3594-427A-9400-FD9D7E904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546" y="5376081"/>
            <a:ext cx="1870075" cy="5651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39540C2E-082A-4E1A-8D13-1273B92A9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083175"/>
            <a:ext cx="2449512" cy="11779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16A73E73-B717-4FC0-9C6C-DAE0C67DB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210" y="5199808"/>
            <a:ext cx="1358900" cy="76358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AA725FB9-7530-46DA-A8EA-AA706688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5384800"/>
            <a:ext cx="1919288" cy="46831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A4581588-D95A-4503-B3F3-F5517A76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B9E4815A-0727-485A-ADB6-033E6F8BC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32927706-623A-4D83-BE63-DEC3552B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75132E20-032B-471A-BD7E-F0B1E8EC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718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36A5B2E2-C367-4F0F-AF17-A34C440F2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</p:spTree>
    <p:extLst>
      <p:ext uri="{BB962C8B-B14F-4D97-AF65-F5344CB8AC3E}">
        <p14:creationId xmlns:p14="http://schemas.microsoft.com/office/powerpoint/2010/main" val="40919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4" grpId="0" animBg="1"/>
      <p:bldP spid="27" grpId="0"/>
      <p:bldP spid="29" grpId="0"/>
      <p:bldP spid="31" grpId="0" animBg="1"/>
      <p:bldP spid="33" grpId="0" animBg="1"/>
      <p:bldP spid="35" grpId="0" animBg="1"/>
      <p:bldP spid="36" grpId="0" animBg="1"/>
      <p:bldP spid="39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data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32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67DFA284-E3BE-4EC7-871A-167DCBA1D5D1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8223"/>
            <a:ext cx="1404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: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data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663" y="4468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255009" y="109090"/>
            <a:ext cx="5678337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Solution dédiée au nettoyage de la data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F3B07FC-366E-440D-926F-BE80BCC18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50" y="1331835"/>
            <a:ext cx="1829837" cy="47815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B2BB08A3-3A15-4ED4-9741-094902C2DEF3}"/>
              </a:ext>
            </a:extLst>
          </p:cNvPr>
          <p:cNvSpPr txBox="1"/>
          <p:nvPr/>
        </p:nvSpPr>
        <p:spPr>
          <a:xfrm>
            <a:off x="805721" y="2080868"/>
            <a:ext cx="3873500" cy="3786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Fonctions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absentes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des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tableurs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traditionnels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Interface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graphique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(vs.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scripts)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Totalement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libre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et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gratuit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(vs.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orbel" pitchFamily="34" charset="0"/>
                <a:ea typeface="Corbel" pitchFamily="34" charset="0"/>
                <a:cs typeface="Corbel" pitchFamily="34" charset="0"/>
              </a:rPr>
              <a:t>Dataiku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,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Talend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ou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Corbel" pitchFamily="34" charset="0"/>
                <a:ea typeface="Corbel" pitchFamily="34" charset="0"/>
                <a:cs typeface="Corbel" pitchFamily="34" charset="0"/>
              </a:rPr>
              <a:t>Trifacta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)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Installation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PC,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Linux,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Mac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Enregistrement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des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traitements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réalisés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Maîtrise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des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données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(vs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outils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en</a:t>
            </a:r>
          </a:p>
          <a:p>
            <a:pPr marL="355600" indent="-342900">
              <a:tabLst>
                <a:tab pos="355600" algn="l"/>
              </a:tabLst>
            </a:pPr>
            <a:r>
              <a:rPr lang="fr-FR" sz="2000" i="1" dirty="0">
                <a:latin typeface="Corbel" pitchFamily="34" charset="0"/>
                <a:ea typeface="Corbel" pitchFamily="34" charset="0"/>
                <a:cs typeface="Corbel" pitchFamily="34" charset="0"/>
              </a:rPr>
              <a:t>cloud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)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Large communauté d’utilisateurs</a:t>
            </a: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08661E11-66A1-45C6-B98D-4F58406D6C3E}"/>
              </a:ext>
            </a:extLst>
          </p:cNvPr>
          <p:cNvSpPr txBox="1"/>
          <p:nvPr/>
        </p:nvSpPr>
        <p:spPr>
          <a:xfrm>
            <a:off x="4860924" y="2555912"/>
            <a:ext cx="4319588" cy="2414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Performance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limitée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(100000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lignes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maxi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environ)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Pas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de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fonction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collaborative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Formats d’imports limités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Pas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de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connexion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avec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des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outils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«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big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data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»</a:t>
            </a:r>
          </a:p>
          <a:p>
            <a:pPr marL="355600" indent="-342900">
              <a:spcBef>
                <a:spcPts val="600"/>
              </a:spcBef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Langage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Corbel" pitchFamily="34" charset="0"/>
                <a:ea typeface="Corbel" pitchFamily="34" charset="0"/>
                <a:cs typeface="Corbel" pitchFamily="34" charset="0"/>
              </a:rPr>
              <a:t>spécifique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1149A2-FB5B-40CE-800A-BADC6F61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778" y="1282477"/>
            <a:ext cx="2118291" cy="8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data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32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B04F92C9-8899-4F31-B719-AE508804FF8F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8223"/>
            <a:ext cx="1404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: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data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663" y="4468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255009" y="109090"/>
            <a:ext cx="5678337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Solution dédiée au nettoyage de la data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F3B07FC-366E-440D-926F-BE80BCC18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50" y="1331835"/>
            <a:ext cx="1829837" cy="47815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FD4BD709-9C13-44C4-A399-632BB5E253E5}"/>
              </a:ext>
            </a:extLst>
          </p:cNvPr>
          <p:cNvSpPr txBox="1"/>
          <p:nvPr/>
        </p:nvSpPr>
        <p:spPr>
          <a:xfrm>
            <a:off x="627038" y="2187739"/>
            <a:ext cx="7796212" cy="2597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>
              <a:buClr>
                <a:srgbClr val="4965AC"/>
              </a:buClr>
              <a:buSzPct val="65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400" dirty="0">
                <a:latin typeface="Corbel" pitchFamily="34" charset="0"/>
                <a:ea typeface="Corbel" pitchFamily="34" charset="0"/>
                <a:cs typeface="Corbel" pitchFamily="34" charset="0"/>
              </a:rPr>
              <a:t>Aspects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Corbel" pitchFamily="34" charset="0"/>
                <a:ea typeface="Corbel" pitchFamily="34" charset="0"/>
                <a:cs typeface="Corbel" pitchFamily="34" charset="0"/>
              </a:rPr>
              <a:t>techniques</a:t>
            </a:r>
          </a:p>
          <a:p>
            <a:pPr marL="673100" lvl="1" indent="-342900">
              <a:spcBef>
                <a:spcPts val="513"/>
              </a:spcBef>
              <a:buClr>
                <a:srgbClr val="619CD1"/>
              </a:buClr>
              <a:buSzPct val="59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Écrit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en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langage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Java (peut compliquer l’installation sous Mac)</a:t>
            </a:r>
          </a:p>
          <a:p>
            <a:pPr marL="673100" lvl="1" indent="-342900">
              <a:spcBef>
                <a:spcPts val="500"/>
              </a:spcBef>
              <a:buClr>
                <a:srgbClr val="619CD1"/>
              </a:buClr>
              <a:buSzPct val="59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Installation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Corbel" pitchFamily="34" charset="0"/>
                <a:ea typeface="Corbel" pitchFamily="34" charset="0"/>
                <a:cs typeface="Corbel" pitchFamily="34" charset="0"/>
              </a:rPr>
              <a:t>mono-poste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,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sous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PC,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Mac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et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Linux</a:t>
            </a:r>
          </a:p>
          <a:p>
            <a:pPr marL="673100" lvl="1" indent="-342900">
              <a:spcBef>
                <a:spcPts val="500"/>
              </a:spcBef>
              <a:buClr>
                <a:srgbClr val="619CD1"/>
              </a:buClr>
              <a:buSzPct val="59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Interface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accessible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via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un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navigateur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internet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(adresse</a:t>
            </a:r>
          </a:p>
          <a:p>
            <a:pPr marL="355600" indent="-342900">
              <a:tabLst>
                <a:tab pos="355600" algn="l"/>
              </a:tabLst>
            </a:pPr>
            <a:r>
              <a:rPr lang="fr-FR" sz="2200" u="sng" dirty="0">
                <a:solidFill>
                  <a:srgbClr val="9353C3"/>
                </a:solidFill>
                <a:latin typeface="Corbel" pitchFamily="34" charset="0"/>
                <a:ea typeface="Corbel" pitchFamily="34" charset="0"/>
                <a:cs typeface="Corbel" pitchFamily="34" charset="0"/>
              </a:rPr>
              <a:t>http://127.0.0.1:3333/</a:t>
            </a:r>
            <a:r>
              <a:rPr lang="fr-FR" sz="2200" dirty="0">
                <a:solidFill>
                  <a:srgbClr val="935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)</a:t>
            </a:r>
          </a:p>
          <a:p>
            <a:pPr marL="673100" lvl="1" indent="-342900">
              <a:spcBef>
                <a:spcPts val="500"/>
              </a:spcBef>
              <a:buClr>
                <a:srgbClr val="619CD1"/>
              </a:buClr>
              <a:buSzPct val="59000"/>
              <a:buFont typeface="Wingdings" pitchFamily="2" charset="2"/>
              <a:buChar char=""/>
              <a:tabLst>
                <a:tab pos="355600" algn="l"/>
              </a:tabLst>
            </a:pP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Les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données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et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le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logiciel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restent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sur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le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PC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(pas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besoin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de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connexion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Corbel" pitchFamily="34" charset="0"/>
                <a:ea typeface="Corbel" pitchFamily="34" charset="0"/>
                <a:cs typeface="Corbel" pitchFamily="34" charset="0"/>
              </a:rPr>
              <a:t>Internet)</a:t>
            </a:r>
          </a:p>
        </p:txBody>
      </p:sp>
    </p:spTree>
    <p:extLst>
      <p:ext uri="{BB962C8B-B14F-4D97-AF65-F5344CB8AC3E}">
        <p14:creationId xmlns:p14="http://schemas.microsoft.com/office/powerpoint/2010/main" val="10833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3" y="628222"/>
            <a:ext cx="1385235" cy="64680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775488" y="620776"/>
            <a:ext cx="1366799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678CEE77-5DBC-4640-8EFD-4193882923B8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8223"/>
            <a:ext cx="1404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: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data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663" y="4468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255009" y="109090"/>
            <a:ext cx="5678337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Solution dédiée au nettoyage de la data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1BC08306-D5A5-47FF-A063-70469FD010F6}"/>
              </a:ext>
            </a:extLst>
          </p:cNvPr>
          <p:cNvSpPr txBox="1"/>
          <p:nvPr/>
        </p:nvSpPr>
        <p:spPr>
          <a:xfrm>
            <a:off x="658813" y="1222375"/>
            <a:ext cx="758507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latin typeface="Corbel"/>
              <a:cs typeface="Corbel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26F3C2F9-3818-4705-ADF8-4278191B1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" y="2289175"/>
            <a:ext cx="9121775" cy="3706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9B2F377B-A88B-4890-BAD6-E139F9ED9787}"/>
              </a:ext>
            </a:extLst>
          </p:cNvPr>
          <p:cNvSpPr>
            <a:spLocks/>
          </p:cNvSpPr>
          <p:nvPr/>
        </p:nvSpPr>
        <p:spPr bwMode="auto">
          <a:xfrm>
            <a:off x="53975" y="3121025"/>
            <a:ext cx="1206500" cy="750888"/>
          </a:xfrm>
          <a:custGeom>
            <a:avLst/>
            <a:gdLst/>
            <a:ahLst/>
            <a:cxnLst>
              <a:cxn ang="0">
                <a:pos x="0" y="125211"/>
              </a:cxn>
              <a:cxn ang="0">
                <a:pos x="7358" y="82795"/>
              </a:cxn>
              <a:cxn ang="0">
                <a:pos x="27720" y="46608"/>
              </a:cxn>
              <a:cxn ang="0">
                <a:pos x="58518" y="19207"/>
              </a:cxn>
              <a:cxn ang="0">
                <a:pos x="97182" y="3147"/>
              </a:cxn>
              <a:cxn ang="0">
                <a:pos x="1081790" y="0"/>
              </a:cxn>
              <a:cxn ang="0">
                <a:pos x="1096450" y="848"/>
              </a:cxn>
              <a:cxn ang="0">
                <a:pos x="1137057" y="12814"/>
              </a:cxn>
              <a:cxn ang="0">
                <a:pos x="1170606" y="36924"/>
              </a:cxn>
              <a:cxn ang="0">
                <a:pos x="1194526" y="70624"/>
              </a:cxn>
              <a:cxn ang="0">
                <a:pos x="1206251" y="111357"/>
              </a:cxn>
              <a:cxn ang="0">
                <a:pos x="1207007" y="626120"/>
              </a:cxn>
              <a:cxn ang="0">
                <a:pos x="1206158" y="640790"/>
              </a:cxn>
              <a:cxn ang="0">
                <a:pos x="1194180" y="681410"/>
              </a:cxn>
              <a:cxn ang="0">
                <a:pos x="1170053" y="714953"/>
              </a:cxn>
              <a:cxn ang="0">
                <a:pos x="1136348" y="738861"/>
              </a:cxn>
              <a:cxn ang="0">
                <a:pos x="1095632" y="750576"/>
              </a:cxn>
              <a:cxn ang="0">
                <a:pos x="125217" y="751331"/>
              </a:cxn>
              <a:cxn ang="0">
                <a:pos x="110557" y="750483"/>
              </a:cxn>
              <a:cxn ang="0">
                <a:pos x="69949" y="738514"/>
              </a:cxn>
              <a:cxn ang="0">
                <a:pos x="36401" y="714401"/>
              </a:cxn>
              <a:cxn ang="0">
                <a:pos x="12480" y="680700"/>
              </a:cxn>
              <a:cxn ang="0">
                <a:pos x="756" y="639972"/>
              </a:cxn>
              <a:cxn ang="0">
                <a:pos x="0" y="125211"/>
              </a:cxn>
            </a:cxnLst>
            <a:rect l="0" t="0" r="r" b="b"/>
            <a:pathLst>
              <a:path w="1207135" h="751839">
                <a:moveTo>
                  <a:pt x="0" y="125211"/>
                </a:moveTo>
                <a:lnTo>
                  <a:pt x="7358" y="82795"/>
                </a:lnTo>
                <a:lnTo>
                  <a:pt x="27720" y="46608"/>
                </a:lnTo>
                <a:lnTo>
                  <a:pt x="58518" y="19207"/>
                </a:lnTo>
                <a:lnTo>
                  <a:pt x="97182" y="3147"/>
                </a:lnTo>
                <a:lnTo>
                  <a:pt x="1081790" y="0"/>
                </a:lnTo>
                <a:lnTo>
                  <a:pt x="1096450" y="848"/>
                </a:lnTo>
                <a:lnTo>
                  <a:pt x="1137057" y="12814"/>
                </a:lnTo>
                <a:lnTo>
                  <a:pt x="1170606" y="36924"/>
                </a:lnTo>
                <a:lnTo>
                  <a:pt x="1194526" y="70624"/>
                </a:lnTo>
                <a:lnTo>
                  <a:pt x="1206251" y="111357"/>
                </a:lnTo>
                <a:lnTo>
                  <a:pt x="1207007" y="626120"/>
                </a:lnTo>
                <a:lnTo>
                  <a:pt x="1206158" y="640790"/>
                </a:lnTo>
                <a:lnTo>
                  <a:pt x="1194180" y="681410"/>
                </a:lnTo>
                <a:lnTo>
                  <a:pt x="1170053" y="714953"/>
                </a:lnTo>
                <a:lnTo>
                  <a:pt x="1136348" y="738861"/>
                </a:lnTo>
                <a:lnTo>
                  <a:pt x="1095632" y="750576"/>
                </a:lnTo>
                <a:lnTo>
                  <a:pt x="125217" y="751331"/>
                </a:lnTo>
                <a:lnTo>
                  <a:pt x="110557" y="750483"/>
                </a:lnTo>
                <a:lnTo>
                  <a:pt x="69949" y="738514"/>
                </a:lnTo>
                <a:lnTo>
                  <a:pt x="36401" y="714401"/>
                </a:lnTo>
                <a:lnTo>
                  <a:pt x="12480" y="680700"/>
                </a:lnTo>
                <a:lnTo>
                  <a:pt x="756" y="639972"/>
                </a:lnTo>
                <a:lnTo>
                  <a:pt x="0" y="125211"/>
                </a:lnTo>
                <a:close/>
              </a:path>
            </a:pathLst>
          </a:custGeom>
          <a:noFill/>
          <a:ln w="25907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0992D93D-C1B0-4E49-A3A0-E3E43B5A6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2289175"/>
            <a:ext cx="539750" cy="969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560E368A-FD50-4D2D-8900-6733544C8DAE}"/>
              </a:ext>
            </a:extLst>
          </p:cNvPr>
          <p:cNvSpPr>
            <a:spLocks/>
          </p:cNvSpPr>
          <p:nvPr/>
        </p:nvSpPr>
        <p:spPr bwMode="auto">
          <a:xfrm>
            <a:off x="892175" y="2311400"/>
            <a:ext cx="381000" cy="808038"/>
          </a:xfrm>
          <a:custGeom>
            <a:avLst/>
            <a:gdLst/>
            <a:ahLst/>
            <a:cxnLst>
              <a:cxn ang="0">
                <a:pos x="0" y="720730"/>
              </a:cxn>
              <a:cxn ang="0">
                <a:pos x="3118" y="807598"/>
              </a:cxn>
              <a:cxn ang="0">
                <a:pos x="69477" y="753983"/>
              </a:cxn>
              <a:cxn ang="0">
                <a:pos x="41778" y="753983"/>
              </a:cxn>
              <a:cxn ang="0">
                <a:pos x="18202" y="743315"/>
              </a:cxn>
              <a:cxn ang="0">
                <a:pos x="23594" y="731488"/>
              </a:cxn>
              <a:cxn ang="0">
                <a:pos x="0" y="720730"/>
              </a:cxn>
              <a:cxn ang="0">
                <a:pos x="23594" y="731488"/>
              </a:cxn>
              <a:cxn ang="0">
                <a:pos x="18202" y="743315"/>
              </a:cxn>
              <a:cxn ang="0">
                <a:pos x="41778" y="753983"/>
              </a:cxn>
              <a:cxn ang="0">
                <a:pos x="47140" y="742224"/>
              </a:cxn>
              <a:cxn ang="0">
                <a:pos x="23594" y="731488"/>
              </a:cxn>
              <a:cxn ang="0">
                <a:pos x="47140" y="742224"/>
              </a:cxn>
              <a:cxn ang="0">
                <a:pos x="41778" y="753983"/>
              </a:cxn>
              <a:cxn ang="0">
                <a:pos x="69477" y="753983"/>
              </a:cxn>
              <a:cxn ang="0">
                <a:pos x="70722" y="752977"/>
              </a:cxn>
              <a:cxn ang="0">
                <a:pos x="47140" y="742224"/>
              </a:cxn>
              <a:cxn ang="0">
                <a:pos x="357091" y="0"/>
              </a:cxn>
              <a:cxn ang="0">
                <a:pos x="23594" y="731488"/>
              </a:cxn>
              <a:cxn ang="0">
                <a:pos x="47140" y="742224"/>
              </a:cxn>
              <a:cxn ang="0">
                <a:pos x="380689" y="10667"/>
              </a:cxn>
              <a:cxn ang="0">
                <a:pos x="357091" y="0"/>
              </a:cxn>
            </a:cxnLst>
            <a:rect l="0" t="0" r="r" b="b"/>
            <a:pathLst>
              <a:path w="381000" h="807719">
                <a:moveTo>
                  <a:pt x="0" y="720730"/>
                </a:moveTo>
                <a:lnTo>
                  <a:pt x="3118" y="807598"/>
                </a:lnTo>
                <a:lnTo>
                  <a:pt x="69477" y="753983"/>
                </a:lnTo>
                <a:lnTo>
                  <a:pt x="41778" y="753983"/>
                </a:lnTo>
                <a:lnTo>
                  <a:pt x="18202" y="743315"/>
                </a:lnTo>
                <a:lnTo>
                  <a:pt x="23594" y="731488"/>
                </a:lnTo>
                <a:lnTo>
                  <a:pt x="0" y="720730"/>
                </a:lnTo>
                <a:close/>
              </a:path>
              <a:path w="381000" h="807719">
                <a:moveTo>
                  <a:pt x="23594" y="731488"/>
                </a:moveTo>
                <a:lnTo>
                  <a:pt x="18202" y="743315"/>
                </a:lnTo>
                <a:lnTo>
                  <a:pt x="41778" y="753983"/>
                </a:lnTo>
                <a:lnTo>
                  <a:pt x="47140" y="742224"/>
                </a:lnTo>
                <a:lnTo>
                  <a:pt x="23594" y="731488"/>
                </a:lnTo>
                <a:close/>
              </a:path>
              <a:path w="381000" h="807719">
                <a:moveTo>
                  <a:pt x="47140" y="742224"/>
                </a:moveTo>
                <a:lnTo>
                  <a:pt x="41778" y="753983"/>
                </a:lnTo>
                <a:lnTo>
                  <a:pt x="69477" y="753983"/>
                </a:lnTo>
                <a:lnTo>
                  <a:pt x="70722" y="752977"/>
                </a:lnTo>
                <a:lnTo>
                  <a:pt x="47140" y="742224"/>
                </a:lnTo>
                <a:close/>
              </a:path>
              <a:path w="381000" h="807719">
                <a:moveTo>
                  <a:pt x="357091" y="0"/>
                </a:moveTo>
                <a:lnTo>
                  <a:pt x="23594" y="731488"/>
                </a:lnTo>
                <a:lnTo>
                  <a:pt x="47140" y="742224"/>
                </a:lnTo>
                <a:lnTo>
                  <a:pt x="380689" y="10667"/>
                </a:lnTo>
                <a:lnTo>
                  <a:pt x="357091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3EDE958A-75CB-4043-853B-B67291B5C919}"/>
              </a:ext>
            </a:extLst>
          </p:cNvPr>
          <p:cNvSpPr txBox="1"/>
          <p:nvPr/>
        </p:nvSpPr>
        <p:spPr>
          <a:xfrm>
            <a:off x="770198" y="1330650"/>
            <a:ext cx="8928992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latin typeface="Corbel"/>
                <a:cs typeface="Corbel"/>
              </a:rPr>
              <a:t>Projet</a:t>
            </a:r>
            <a:r>
              <a:rPr b="1" spc="-155" dirty="0">
                <a:latin typeface="Times New Roman"/>
                <a:cs typeface="Times New Roman"/>
              </a:rPr>
              <a:t> </a:t>
            </a:r>
            <a:r>
              <a:rPr dirty="0">
                <a:latin typeface="Corbel"/>
                <a:cs typeface="Corbel"/>
              </a:rPr>
              <a:t>=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dirty="0">
                <a:latin typeface="Corbel"/>
                <a:cs typeface="Corbel"/>
              </a:rPr>
              <a:t>un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dirty="0">
                <a:latin typeface="Corbel"/>
                <a:cs typeface="Corbel"/>
              </a:rPr>
              <a:t>fich</a:t>
            </a:r>
            <a:r>
              <a:rPr spc="-15" dirty="0">
                <a:latin typeface="Corbel"/>
                <a:cs typeface="Corbel"/>
              </a:rPr>
              <a:t>i</a:t>
            </a:r>
            <a:r>
              <a:rPr dirty="0">
                <a:latin typeface="Corbel"/>
                <a:cs typeface="Corbel"/>
              </a:rPr>
              <a:t>er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>
                <a:latin typeface="Corbel"/>
                <a:cs typeface="Corbel"/>
              </a:rPr>
              <a:t>de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Corbel"/>
                <a:cs typeface="Corbel"/>
              </a:rPr>
              <a:t>don</a:t>
            </a:r>
            <a:r>
              <a:rPr spc="-20" dirty="0">
                <a:latin typeface="Corbel"/>
                <a:cs typeface="Corbel"/>
              </a:rPr>
              <a:t>n</a:t>
            </a:r>
            <a:r>
              <a:rPr dirty="0">
                <a:latin typeface="Corbel"/>
                <a:cs typeface="Corbel"/>
              </a:rPr>
              <a:t>é</a:t>
            </a:r>
            <a:r>
              <a:rPr spc="5" dirty="0">
                <a:latin typeface="Corbel"/>
                <a:cs typeface="Corbel"/>
              </a:rPr>
              <a:t>e</a:t>
            </a:r>
            <a:r>
              <a:rPr dirty="0">
                <a:latin typeface="Corbel"/>
                <a:cs typeface="Corbel"/>
              </a:rPr>
              <a:t>s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dirty="0">
                <a:latin typeface="Corbel"/>
                <a:cs typeface="Corbel"/>
              </a:rPr>
              <a:t>+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>
                <a:latin typeface="Corbel"/>
                <a:cs typeface="Corbel"/>
              </a:rPr>
              <a:t>un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dirty="0">
                <a:latin typeface="Corbel"/>
                <a:cs typeface="Corbel"/>
              </a:rPr>
              <a:t>ensemble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>
                <a:latin typeface="Corbel"/>
                <a:cs typeface="Corbel"/>
              </a:rPr>
              <a:t>de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orbel"/>
                <a:cs typeface="Corbel"/>
              </a:rPr>
              <a:t>tr</a:t>
            </a:r>
            <a:r>
              <a:rPr spc="-10" dirty="0">
                <a:latin typeface="Corbel"/>
                <a:cs typeface="Corbel"/>
              </a:rPr>
              <a:t>a</a:t>
            </a:r>
            <a:r>
              <a:rPr dirty="0">
                <a:latin typeface="Corbel"/>
                <a:cs typeface="Corbel"/>
              </a:rPr>
              <a:t>i</a:t>
            </a:r>
            <a:r>
              <a:rPr spc="-15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em</a:t>
            </a:r>
            <a:r>
              <a:rPr spc="5" dirty="0">
                <a:latin typeface="Corbel"/>
                <a:cs typeface="Corbel"/>
              </a:rPr>
              <a:t>e</a:t>
            </a:r>
            <a:r>
              <a:rPr spc="-5" dirty="0">
                <a:latin typeface="Corbel"/>
                <a:cs typeface="Corbel"/>
              </a:rPr>
              <a:t>n</a:t>
            </a:r>
            <a:r>
              <a:rPr spc="-15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s</a:t>
            </a:r>
          </a:p>
          <a:p>
            <a:pPr marL="12700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dirty="0">
                <a:latin typeface="Corbel"/>
                <a:cs typeface="Corbel"/>
              </a:rPr>
              <a:t>Un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orbel"/>
                <a:cs typeface="Corbel"/>
              </a:rPr>
              <a:t>projet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orbel"/>
                <a:cs typeface="Corbel"/>
              </a:rPr>
              <a:t>pe</a:t>
            </a:r>
            <a:r>
              <a:rPr spc="-10" dirty="0">
                <a:latin typeface="Corbel"/>
                <a:cs typeface="Corbel"/>
              </a:rPr>
              <a:t>u</a:t>
            </a:r>
            <a:r>
              <a:rPr dirty="0">
                <a:latin typeface="Corbel"/>
                <a:cs typeface="Corbel"/>
              </a:rPr>
              <a:t>t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orbel"/>
                <a:cs typeface="Corbel"/>
              </a:rPr>
              <a:t>être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orbel"/>
                <a:cs typeface="Corbel"/>
              </a:rPr>
              <a:t>réouvert,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Corbel"/>
                <a:cs typeface="Corbel"/>
              </a:rPr>
              <a:t>o</a:t>
            </a:r>
            <a:r>
              <a:rPr spc="-15" dirty="0">
                <a:latin typeface="Corbel"/>
                <a:cs typeface="Corbel"/>
              </a:rPr>
              <a:t>u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orbel"/>
                <a:cs typeface="Corbel"/>
              </a:rPr>
              <a:t>importé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orbel"/>
                <a:cs typeface="Corbel"/>
              </a:rPr>
              <a:t>depuis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orbel"/>
                <a:cs typeface="Corbel"/>
              </a:rPr>
              <a:t>une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Corbel"/>
                <a:cs typeface="Corbel"/>
              </a:rPr>
              <a:t>autre</a:t>
            </a:r>
            <a:endParaRPr dirty="0">
              <a:latin typeface="Corbel"/>
              <a:cs typeface="Corbel"/>
            </a:endParaRPr>
          </a:p>
          <a:p>
            <a:pPr marL="12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orbel"/>
                <a:cs typeface="Corbel"/>
              </a:rPr>
              <a:t>i</a:t>
            </a:r>
            <a:r>
              <a:rPr spc="-10" dirty="0">
                <a:latin typeface="Corbel"/>
                <a:cs typeface="Corbel"/>
              </a:rPr>
              <a:t>nsta</a:t>
            </a:r>
            <a:r>
              <a:rPr spc="-20" dirty="0">
                <a:latin typeface="Corbel"/>
                <a:cs typeface="Corbel"/>
              </a:rPr>
              <a:t>l</a:t>
            </a:r>
            <a:r>
              <a:rPr spc="-10" dirty="0">
                <a:latin typeface="Corbel"/>
                <a:cs typeface="Corbel"/>
              </a:rPr>
              <a:t>la</a:t>
            </a:r>
            <a:r>
              <a:rPr spc="-20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ion</a:t>
            </a:r>
            <a:r>
              <a:rPr spc="4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d’OpenRefine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8757A45-17AD-44CC-9F56-E5BD84B89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113" y="696074"/>
            <a:ext cx="1776708" cy="57895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8F23C332-93F3-4AD1-9540-504D094D2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610" y="717067"/>
            <a:ext cx="1656000" cy="56299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data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E1E73CEC-6DF6-4C60-BA85-E9DF3E96B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196" y="672288"/>
            <a:ext cx="1643292" cy="5993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data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08913" y="620776"/>
            <a:ext cx="1371599" cy="65425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73381337-6CB5-48B7-BBED-9128639CCD28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8223"/>
            <a:ext cx="1404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: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data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663" y="4468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255009" y="109090"/>
            <a:ext cx="5678337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Solution dédiée au nettoyage de la data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1BC08306-D5A5-47FF-A063-70469FD010F6}"/>
              </a:ext>
            </a:extLst>
          </p:cNvPr>
          <p:cNvSpPr txBox="1"/>
          <p:nvPr/>
        </p:nvSpPr>
        <p:spPr>
          <a:xfrm>
            <a:off x="658813" y="1222375"/>
            <a:ext cx="758507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latin typeface="Corbel"/>
              <a:cs typeface="Corbel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1AD32C3B-05DD-429C-8098-96BBBEC5E2D2}"/>
              </a:ext>
            </a:extLst>
          </p:cNvPr>
          <p:cNvSpPr txBox="1"/>
          <p:nvPr/>
        </p:nvSpPr>
        <p:spPr>
          <a:xfrm>
            <a:off x="658813" y="1300365"/>
            <a:ext cx="766762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latin typeface="Corbel"/>
                <a:cs typeface="Corbel"/>
              </a:rPr>
              <a:t>Ecra</a:t>
            </a:r>
            <a:r>
              <a:rPr sz="2400" dirty="0">
                <a:latin typeface="Corbel"/>
                <a:cs typeface="Corbel"/>
              </a:rPr>
              <a:t>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rbel"/>
                <a:cs typeface="Corbel"/>
              </a:rPr>
              <a:t>d’im</a:t>
            </a:r>
            <a:r>
              <a:rPr sz="2400" spc="-10" dirty="0">
                <a:latin typeface="Corbel"/>
                <a:cs typeface="Corbel"/>
              </a:rPr>
              <a:t>p</a:t>
            </a:r>
            <a:r>
              <a:rPr sz="2400" dirty="0">
                <a:latin typeface="Corbel"/>
                <a:cs typeface="Corbel"/>
              </a:rPr>
              <a:t>ort en 2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par</a:t>
            </a:r>
            <a:r>
              <a:rPr sz="2400" spc="-15" dirty="0">
                <a:latin typeface="Corbel"/>
                <a:cs typeface="Corbel"/>
              </a:rPr>
              <a:t>t</a:t>
            </a:r>
            <a:r>
              <a:rPr sz="2400" dirty="0">
                <a:latin typeface="Corbel"/>
                <a:cs typeface="Corbel"/>
              </a:rPr>
              <a:t>ies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: aperçu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des don</a:t>
            </a:r>
            <a:r>
              <a:rPr sz="2400" spc="-15" dirty="0">
                <a:latin typeface="Corbel"/>
                <a:cs typeface="Corbel"/>
              </a:rPr>
              <a:t>n</a:t>
            </a:r>
            <a:r>
              <a:rPr sz="2400" dirty="0">
                <a:latin typeface="Corbel"/>
                <a:cs typeface="Corbel"/>
              </a:rPr>
              <a:t>és +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paramè</a:t>
            </a:r>
            <a:r>
              <a:rPr sz="2400" spc="-10" dirty="0">
                <a:latin typeface="Corbel"/>
                <a:cs typeface="Corbel"/>
              </a:rPr>
              <a:t>t</a:t>
            </a:r>
            <a:r>
              <a:rPr sz="2400" dirty="0">
                <a:latin typeface="Corbel"/>
                <a:cs typeface="Corbel"/>
              </a:rPr>
              <a:t>res</a:t>
            </a: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F7CE15C1-2238-41AF-8695-584B7E6F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4845051"/>
            <a:ext cx="6638925" cy="1365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88A7C040-1E0B-4A75-A39C-3FAB3505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1616075"/>
            <a:ext cx="7027863" cy="38687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3053DBD1-61B3-4B23-A2E8-7495BCD0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1617663"/>
            <a:ext cx="6924675" cy="3765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A60336FA-E366-4981-AE80-78325ED32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1746250"/>
            <a:ext cx="6665913" cy="35067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637AA726-577F-4E84-A590-7CFC22924C82}"/>
              </a:ext>
            </a:extLst>
          </p:cNvPr>
          <p:cNvSpPr>
            <a:spLocks/>
          </p:cNvSpPr>
          <p:nvPr/>
        </p:nvSpPr>
        <p:spPr bwMode="auto">
          <a:xfrm>
            <a:off x="914400" y="4102100"/>
            <a:ext cx="6665913" cy="2089151"/>
          </a:xfrm>
          <a:custGeom>
            <a:avLst/>
            <a:gdLst/>
            <a:ahLst/>
            <a:cxnLst>
              <a:cxn ang="0">
                <a:pos x="0" y="219587"/>
              </a:cxn>
              <a:cxn ang="0">
                <a:pos x="6380" y="166813"/>
              </a:cxn>
              <a:cxn ang="0">
                <a:pos x="24506" y="118667"/>
              </a:cxn>
              <a:cxn ang="0">
                <a:pos x="52852" y="76676"/>
              </a:cxn>
              <a:cxn ang="0">
                <a:pos x="89892" y="42363"/>
              </a:cxn>
              <a:cxn ang="0">
                <a:pos x="134102" y="17254"/>
              </a:cxn>
              <a:cxn ang="0">
                <a:pos x="183956" y="2873"/>
              </a:cxn>
              <a:cxn ang="0">
                <a:pos x="219574" y="0"/>
              </a:cxn>
              <a:cxn ang="0">
                <a:pos x="6446397" y="0"/>
              </a:cxn>
              <a:cxn ang="0">
                <a:pos x="6499168" y="6380"/>
              </a:cxn>
              <a:cxn ang="0">
                <a:pos x="6547311" y="24507"/>
              </a:cxn>
              <a:cxn ang="0">
                <a:pos x="6589301" y="52853"/>
              </a:cxn>
              <a:cxn ang="0">
                <a:pos x="6623613" y="89895"/>
              </a:cxn>
              <a:cxn ang="0">
                <a:pos x="6648721" y="134107"/>
              </a:cxn>
              <a:cxn ang="0">
                <a:pos x="6663102" y="183965"/>
              </a:cxn>
              <a:cxn ang="0">
                <a:pos x="6665975" y="219587"/>
              </a:cxn>
              <a:cxn ang="0">
                <a:pos x="6665975" y="2069473"/>
              </a:cxn>
              <a:cxn ang="0">
                <a:pos x="6659594" y="2122238"/>
              </a:cxn>
              <a:cxn ang="0">
                <a:pos x="6641468" y="2170378"/>
              </a:cxn>
              <a:cxn ang="0">
                <a:pos x="6613122" y="2212368"/>
              </a:cxn>
              <a:cxn ang="0">
                <a:pos x="6576082" y="2246681"/>
              </a:cxn>
              <a:cxn ang="0">
                <a:pos x="6531871" y="2271792"/>
              </a:cxn>
              <a:cxn ang="0">
                <a:pos x="6482017" y="2286173"/>
              </a:cxn>
              <a:cxn ang="0">
                <a:pos x="6446397" y="2289047"/>
              </a:cxn>
              <a:cxn ang="0">
                <a:pos x="219574" y="2289047"/>
              </a:cxn>
              <a:cxn ang="0">
                <a:pos x="166805" y="2282666"/>
              </a:cxn>
              <a:cxn ang="0">
                <a:pos x="118663" y="2264538"/>
              </a:cxn>
              <a:cxn ang="0">
                <a:pos x="76674" y="2236191"/>
              </a:cxn>
              <a:cxn ang="0">
                <a:pos x="42362" y="2199149"/>
              </a:cxn>
              <a:cxn ang="0">
                <a:pos x="17254" y="2154940"/>
              </a:cxn>
              <a:cxn ang="0">
                <a:pos x="2873" y="2105088"/>
              </a:cxn>
              <a:cxn ang="0">
                <a:pos x="0" y="2069473"/>
              </a:cxn>
              <a:cxn ang="0">
                <a:pos x="0" y="219587"/>
              </a:cxn>
            </a:cxnLst>
            <a:rect l="0" t="0" r="r" b="b"/>
            <a:pathLst>
              <a:path w="6666230" h="2289175">
                <a:moveTo>
                  <a:pt x="0" y="219587"/>
                </a:moveTo>
                <a:lnTo>
                  <a:pt x="6380" y="166813"/>
                </a:lnTo>
                <a:lnTo>
                  <a:pt x="24506" y="118667"/>
                </a:lnTo>
                <a:lnTo>
                  <a:pt x="52852" y="76676"/>
                </a:lnTo>
                <a:lnTo>
                  <a:pt x="89892" y="42363"/>
                </a:lnTo>
                <a:lnTo>
                  <a:pt x="134102" y="17254"/>
                </a:lnTo>
                <a:lnTo>
                  <a:pt x="183956" y="2873"/>
                </a:lnTo>
                <a:lnTo>
                  <a:pt x="219574" y="0"/>
                </a:lnTo>
                <a:lnTo>
                  <a:pt x="6446397" y="0"/>
                </a:lnTo>
                <a:lnTo>
                  <a:pt x="6499168" y="6380"/>
                </a:lnTo>
                <a:lnTo>
                  <a:pt x="6547311" y="24507"/>
                </a:lnTo>
                <a:lnTo>
                  <a:pt x="6589301" y="52853"/>
                </a:lnTo>
                <a:lnTo>
                  <a:pt x="6623613" y="89895"/>
                </a:lnTo>
                <a:lnTo>
                  <a:pt x="6648721" y="134107"/>
                </a:lnTo>
                <a:lnTo>
                  <a:pt x="6663102" y="183965"/>
                </a:lnTo>
                <a:lnTo>
                  <a:pt x="6665975" y="219587"/>
                </a:lnTo>
                <a:lnTo>
                  <a:pt x="6665975" y="2069473"/>
                </a:lnTo>
                <a:lnTo>
                  <a:pt x="6659594" y="2122238"/>
                </a:lnTo>
                <a:lnTo>
                  <a:pt x="6641468" y="2170378"/>
                </a:lnTo>
                <a:lnTo>
                  <a:pt x="6613122" y="2212368"/>
                </a:lnTo>
                <a:lnTo>
                  <a:pt x="6576082" y="2246681"/>
                </a:lnTo>
                <a:lnTo>
                  <a:pt x="6531871" y="2271792"/>
                </a:lnTo>
                <a:lnTo>
                  <a:pt x="6482017" y="2286173"/>
                </a:lnTo>
                <a:lnTo>
                  <a:pt x="6446397" y="2289047"/>
                </a:lnTo>
                <a:lnTo>
                  <a:pt x="219574" y="2289047"/>
                </a:lnTo>
                <a:lnTo>
                  <a:pt x="166805" y="2282666"/>
                </a:lnTo>
                <a:lnTo>
                  <a:pt x="118663" y="2264538"/>
                </a:lnTo>
                <a:lnTo>
                  <a:pt x="76674" y="2236191"/>
                </a:lnTo>
                <a:lnTo>
                  <a:pt x="42362" y="2199149"/>
                </a:lnTo>
                <a:lnTo>
                  <a:pt x="17254" y="2154940"/>
                </a:lnTo>
                <a:lnTo>
                  <a:pt x="2873" y="2105088"/>
                </a:lnTo>
                <a:lnTo>
                  <a:pt x="0" y="2069473"/>
                </a:lnTo>
                <a:lnTo>
                  <a:pt x="0" y="219587"/>
                </a:lnTo>
                <a:close/>
              </a:path>
            </a:pathLst>
          </a:custGeom>
          <a:noFill/>
          <a:ln w="25907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E6D62627-ACA1-4855-87B5-4C53AAE48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2" y="2063750"/>
            <a:ext cx="6592887" cy="19367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id="{C58BF319-FCAA-4C47-9D03-A0EC96FF5438}"/>
              </a:ext>
            </a:extLst>
          </p:cNvPr>
          <p:cNvSpPr>
            <a:spLocks/>
          </p:cNvSpPr>
          <p:nvPr/>
        </p:nvSpPr>
        <p:spPr bwMode="auto">
          <a:xfrm>
            <a:off x="962025" y="1747838"/>
            <a:ext cx="6665913" cy="2289175"/>
          </a:xfrm>
          <a:custGeom>
            <a:avLst/>
            <a:gdLst/>
            <a:ahLst/>
            <a:cxnLst>
              <a:cxn ang="0">
                <a:pos x="0" y="162427"/>
              </a:cxn>
              <a:cxn ang="0">
                <a:pos x="5747" y="119457"/>
              </a:cxn>
              <a:cxn ang="0">
                <a:pos x="21971" y="80807"/>
              </a:cxn>
              <a:cxn ang="0">
                <a:pos x="47147" y="48008"/>
              </a:cxn>
              <a:cxn ang="0">
                <a:pos x="79749" y="22589"/>
              </a:cxn>
              <a:cxn ang="0">
                <a:pos x="118251" y="6078"/>
              </a:cxn>
              <a:cxn ang="0">
                <a:pos x="161128" y="4"/>
              </a:cxn>
              <a:cxn ang="0">
                <a:pos x="6503547" y="0"/>
              </a:cxn>
              <a:cxn ang="0">
                <a:pos x="6518256" y="657"/>
              </a:cxn>
              <a:cxn ang="0">
                <a:pos x="6559955" y="10070"/>
              </a:cxn>
              <a:cxn ang="0">
                <a:pos x="6596822" y="29455"/>
              </a:cxn>
              <a:cxn ang="0">
                <a:pos x="6627331" y="57281"/>
              </a:cxn>
              <a:cxn ang="0">
                <a:pos x="6649951" y="92021"/>
              </a:cxn>
              <a:cxn ang="0">
                <a:pos x="6663155" y="132145"/>
              </a:cxn>
              <a:cxn ang="0">
                <a:pos x="6665975" y="2126610"/>
              </a:cxn>
              <a:cxn ang="0">
                <a:pos x="6665318" y="2141318"/>
              </a:cxn>
              <a:cxn ang="0">
                <a:pos x="6655905" y="2183015"/>
              </a:cxn>
              <a:cxn ang="0">
                <a:pos x="6636522" y="2219884"/>
              </a:cxn>
              <a:cxn ang="0">
                <a:pos x="6608697" y="2250395"/>
              </a:cxn>
              <a:cxn ang="0">
                <a:pos x="6573959" y="2273018"/>
              </a:cxn>
              <a:cxn ang="0">
                <a:pos x="6533836" y="2286225"/>
              </a:cxn>
              <a:cxn ang="0">
                <a:pos x="162412" y="2289047"/>
              </a:cxn>
              <a:cxn ang="0">
                <a:pos x="147699" y="2288390"/>
              </a:cxn>
              <a:cxn ang="0">
                <a:pos x="105994" y="2278974"/>
              </a:cxn>
              <a:cxn ang="0">
                <a:pos x="69127" y="2259587"/>
              </a:cxn>
              <a:cxn ang="0">
                <a:pos x="38626" y="2231756"/>
              </a:cxn>
              <a:cxn ang="0">
                <a:pos x="16014" y="2197013"/>
              </a:cxn>
              <a:cxn ang="0">
                <a:pos x="2818" y="2156887"/>
              </a:cxn>
              <a:cxn ang="0">
                <a:pos x="0" y="162427"/>
              </a:cxn>
            </a:cxnLst>
            <a:rect l="0" t="0" r="r" b="b"/>
            <a:pathLst>
              <a:path w="6666230" h="2289175">
                <a:moveTo>
                  <a:pt x="0" y="162427"/>
                </a:moveTo>
                <a:lnTo>
                  <a:pt x="5747" y="119457"/>
                </a:lnTo>
                <a:lnTo>
                  <a:pt x="21971" y="80807"/>
                </a:lnTo>
                <a:lnTo>
                  <a:pt x="47147" y="48008"/>
                </a:lnTo>
                <a:lnTo>
                  <a:pt x="79749" y="22589"/>
                </a:lnTo>
                <a:lnTo>
                  <a:pt x="118251" y="6078"/>
                </a:lnTo>
                <a:lnTo>
                  <a:pt x="161128" y="4"/>
                </a:lnTo>
                <a:lnTo>
                  <a:pt x="6503547" y="0"/>
                </a:lnTo>
                <a:lnTo>
                  <a:pt x="6518256" y="657"/>
                </a:lnTo>
                <a:lnTo>
                  <a:pt x="6559955" y="10070"/>
                </a:lnTo>
                <a:lnTo>
                  <a:pt x="6596822" y="29455"/>
                </a:lnTo>
                <a:lnTo>
                  <a:pt x="6627331" y="57281"/>
                </a:lnTo>
                <a:lnTo>
                  <a:pt x="6649951" y="92021"/>
                </a:lnTo>
                <a:lnTo>
                  <a:pt x="6663155" y="132145"/>
                </a:lnTo>
                <a:lnTo>
                  <a:pt x="6665975" y="2126610"/>
                </a:lnTo>
                <a:lnTo>
                  <a:pt x="6665318" y="2141318"/>
                </a:lnTo>
                <a:lnTo>
                  <a:pt x="6655905" y="2183015"/>
                </a:lnTo>
                <a:lnTo>
                  <a:pt x="6636522" y="2219884"/>
                </a:lnTo>
                <a:lnTo>
                  <a:pt x="6608697" y="2250395"/>
                </a:lnTo>
                <a:lnTo>
                  <a:pt x="6573959" y="2273018"/>
                </a:lnTo>
                <a:lnTo>
                  <a:pt x="6533836" y="2286225"/>
                </a:lnTo>
                <a:lnTo>
                  <a:pt x="162412" y="2289047"/>
                </a:lnTo>
                <a:lnTo>
                  <a:pt x="147699" y="2288390"/>
                </a:lnTo>
                <a:lnTo>
                  <a:pt x="105994" y="2278974"/>
                </a:lnTo>
                <a:lnTo>
                  <a:pt x="69127" y="2259587"/>
                </a:lnTo>
                <a:lnTo>
                  <a:pt x="38626" y="2231756"/>
                </a:lnTo>
                <a:lnTo>
                  <a:pt x="16014" y="2197013"/>
                </a:lnTo>
                <a:lnTo>
                  <a:pt x="2818" y="2156887"/>
                </a:lnTo>
                <a:lnTo>
                  <a:pt x="0" y="162427"/>
                </a:lnTo>
                <a:close/>
              </a:path>
            </a:pathLst>
          </a:custGeom>
          <a:noFill/>
          <a:ln w="25907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C5CBDAE2-3AA8-44A0-9F31-73D3CD11C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942" y="661809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3A60AED4-0A72-4F36-9852-97C6839C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42" y="661809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data</a:t>
            </a:r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B4C93F48-9925-43EA-A17C-93264A48A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570" y="661809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31BD40A6-DB6D-4325-92C0-AB6B50DD4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50" y="661809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4468"/>
            <a:ext cx="1656000" cy="65056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data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97F1E9F6-2E01-4570-BADF-3FF3FCDE9833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8223"/>
            <a:ext cx="1404000" cy="642137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: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data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663" y="4468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255009" y="109090"/>
            <a:ext cx="5678337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Solution dédiée au nettoyage de la data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40D8E97D-954C-4BDA-BF9D-681110CC7E7F}"/>
              </a:ext>
            </a:extLst>
          </p:cNvPr>
          <p:cNvSpPr txBox="1">
            <a:spLocks/>
          </p:cNvSpPr>
          <p:nvPr/>
        </p:nvSpPr>
        <p:spPr bwMode="auto">
          <a:xfrm>
            <a:off x="146304" y="6210300"/>
            <a:ext cx="457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fontAlgn="base">
              <a:spcBef>
                <a:spcPct val="0"/>
              </a:spcBef>
              <a:spcAft>
                <a:spcPct val="0"/>
              </a:spcAft>
            </a:pPr>
            <a:fld id="{4610E90A-7C8A-4F0C-A189-8B60245C7535}" type="slidenum">
              <a:rPr lang="fr-FR" smtClean="0">
                <a:latin typeface="Arial" charset="0"/>
                <a:cs typeface="Arial" charset="0"/>
              </a:rPr>
              <a:pPr marL="254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r>
              <a:rPr lang="fr-FR">
                <a:latin typeface="Garamond" pitchFamily="18" charset="0"/>
                <a:ea typeface="Garamond" pitchFamily="18" charset="0"/>
                <a:cs typeface="Garamond" pitchFamily="18" charset="0"/>
              </a:rPr>
              <a:t>/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1BC08306-D5A5-47FF-A063-70469FD010F6}"/>
              </a:ext>
            </a:extLst>
          </p:cNvPr>
          <p:cNvSpPr txBox="1"/>
          <p:nvPr/>
        </p:nvSpPr>
        <p:spPr>
          <a:xfrm>
            <a:off x="658813" y="1222375"/>
            <a:ext cx="758507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latin typeface="Corbel"/>
              <a:cs typeface="Corbel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B04E13BE-0C54-486C-A0F1-013BE4DE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51" y="1848524"/>
            <a:ext cx="8324850" cy="438353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13957490-4FCA-448B-88A4-CA93518EA879}"/>
              </a:ext>
            </a:extLst>
          </p:cNvPr>
          <p:cNvSpPr txBox="1"/>
          <p:nvPr/>
        </p:nvSpPr>
        <p:spPr>
          <a:xfrm>
            <a:off x="2543962" y="1603351"/>
            <a:ext cx="1427162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5" dirty="0">
                <a:latin typeface="Arial"/>
                <a:cs typeface="Arial"/>
              </a:rPr>
              <a:t>Lie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er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projet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6">
            <a:extLst>
              <a:ext uri="{FF2B5EF4-FFF2-40B4-BE49-F238E27FC236}">
                <a16:creationId xmlns:a16="http://schemas.microsoft.com/office/drawing/2014/main" id="{600B4EDF-23A9-410B-8562-04CFF7561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252538"/>
            <a:ext cx="638175" cy="635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3" name="object 7">
            <a:extLst>
              <a:ext uri="{FF2B5EF4-FFF2-40B4-BE49-F238E27FC236}">
                <a16:creationId xmlns:a16="http://schemas.microsoft.com/office/drawing/2014/main" id="{000D06C9-DB1D-4872-9CDC-F6A0DF608806}"/>
              </a:ext>
            </a:extLst>
          </p:cNvPr>
          <p:cNvSpPr>
            <a:spLocks/>
          </p:cNvSpPr>
          <p:nvPr/>
        </p:nvSpPr>
        <p:spPr bwMode="auto">
          <a:xfrm>
            <a:off x="2344738" y="1354138"/>
            <a:ext cx="476250" cy="471487"/>
          </a:xfrm>
          <a:custGeom>
            <a:avLst/>
            <a:gdLst/>
            <a:ahLst/>
            <a:cxnLst>
              <a:cxn ang="0">
                <a:pos x="410891" y="45463"/>
              </a:cxn>
              <a:cxn ang="0">
                <a:pos x="0" y="452384"/>
              </a:cxn>
              <a:cxn ang="0">
                <a:pos x="18287" y="470794"/>
              </a:cxn>
              <a:cxn ang="0">
                <a:pos x="429075" y="63861"/>
              </a:cxn>
              <a:cxn ang="0">
                <a:pos x="410891" y="45463"/>
              </a:cxn>
              <a:cxn ang="0">
                <a:pos x="462901" y="36332"/>
              </a:cxn>
              <a:cxn ang="0">
                <a:pos x="420111" y="36332"/>
              </a:cxn>
              <a:cxn ang="0">
                <a:pos x="438281" y="54742"/>
              </a:cxn>
              <a:cxn ang="0">
                <a:pos x="429075" y="63861"/>
              </a:cxn>
              <a:cxn ang="0">
                <a:pos x="447293" y="82295"/>
              </a:cxn>
              <a:cxn ang="0">
                <a:pos x="462901" y="36332"/>
              </a:cxn>
              <a:cxn ang="0">
                <a:pos x="420111" y="36332"/>
              </a:cxn>
              <a:cxn ang="0">
                <a:pos x="410891" y="45463"/>
              </a:cxn>
              <a:cxn ang="0">
                <a:pos x="429075" y="63861"/>
              </a:cxn>
              <a:cxn ang="0">
                <a:pos x="438281" y="54742"/>
              </a:cxn>
              <a:cxn ang="0">
                <a:pos x="420111" y="36332"/>
              </a:cxn>
              <a:cxn ang="0">
                <a:pos x="475238" y="0"/>
              </a:cxn>
              <a:cxn ang="0">
                <a:pos x="392679" y="27035"/>
              </a:cxn>
              <a:cxn ang="0">
                <a:pos x="410891" y="45463"/>
              </a:cxn>
              <a:cxn ang="0">
                <a:pos x="420111" y="36332"/>
              </a:cxn>
              <a:cxn ang="0">
                <a:pos x="462901" y="36332"/>
              </a:cxn>
              <a:cxn ang="0">
                <a:pos x="475238" y="0"/>
              </a:cxn>
            </a:cxnLst>
            <a:rect l="0" t="0" r="r" b="b"/>
            <a:pathLst>
              <a:path w="475614" h="471169">
                <a:moveTo>
                  <a:pt x="410891" y="45463"/>
                </a:moveTo>
                <a:lnTo>
                  <a:pt x="0" y="452384"/>
                </a:lnTo>
                <a:lnTo>
                  <a:pt x="18287" y="470794"/>
                </a:lnTo>
                <a:lnTo>
                  <a:pt x="429075" y="63861"/>
                </a:lnTo>
                <a:lnTo>
                  <a:pt x="410891" y="45463"/>
                </a:lnTo>
                <a:close/>
              </a:path>
              <a:path w="475614" h="471169">
                <a:moveTo>
                  <a:pt x="462901" y="36332"/>
                </a:moveTo>
                <a:lnTo>
                  <a:pt x="420111" y="36332"/>
                </a:lnTo>
                <a:lnTo>
                  <a:pt x="438281" y="54742"/>
                </a:lnTo>
                <a:lnTo>
                  <a:pt x="429075" y="63861"/>
                </a:lnTo>
                <a:lnTo>
                  <a:pt x="447293" y="82295"/>
                </a:lnTo>
                <a:lnTo>
                  <a:pt x="462901" y="36332"/>
                </a:lnTo>
                <a:close/>
              </a:path>
              <a:path w="475614" h="471169">
                <a:moveTo>
                  <a:pt x="420111" y="36332"/>
                </a:moveTo>
                <a:lnTo>
                  <a:pt x="410891" y="45463"/>
                </a:lnTo>
                <a:lnTo>
                  <a:pt x="429075" y="63861"/>
                </a:lnTo>
                <a:lnTo>
                  <a:pt x="438281" y="54742"/>
                </a:lnTo>
                <a:lnTo>
                  <a:pt x="420111" y="36332"/>
                </a:lnTo>
                <a:close/>
              </a:path>
              <a:path w="475614" h="471169">
                <a:moveTo>
                  <a:pt x="475238" y="0"/>
                </a:moveTo>
                <a:lnTo>
                  <a:pt x="392679" y="27035"/>
                </a:lnTo>
                <a:lnTo>
                  <a:pt x="410891" y="45463"/>
                </a:lnTo>
                <a:lnTo>
                  <a:pt x="420111" y="36332"/>
                </a:lnTo>
                <a:lnTo>
                  <a:pt x="462901" y="36332"/>
                </a:lnTo>
                <a:lnTo>
                  <a:pt x="475238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6EBE7967-C7AA-47CE-8022-671ECFEEFB9E}"/>
              </a:ext>
            </a:extLst>
          </p:cNvPr>
          <p:cNvSpPr>
            <a:spLocks/>
          </p:cNvSpPr>
          <p:nvPr/>
        </p:nvSpPr>
        <p:spPr bwMode="auto">
          <a:xfrm>
            <a:off x="363538" y="2014538"/>
            <a:ext cx="781050" cy="241300"/>
          </a:xfrm>
          <a:custGeom>
            <a:avLst/>
            <a:gdLst/>
            <a:ahLst/>
            <a:cxnLst>
              <a:cxn ang="0">
                <a:pos x="0" y="40142"/>
              </a:cxn>
              <a:cxn ang="0">
                <a:pos x="20120" y="5322"/>
              </a:cxn>
              <a:cxn ang="0">
                <a:pos x="740151" y="0"/>
              </a:cxn>
              <a:cxn ang="0">
                <a:pos x="754245" y="2535"/>
              </a:cxn>
              <a:cxn ang="0">
                <a:pos x="766153" y="9534"/>
              </a:cxn>
              <a:cxn ang="0">
                <a:pos x="774949" y="20088"/>
              </a:cxn>
              <a:cxn ang="0">
                <a:pos x="779708" y="33287"/>
              </a:cxn>
              <a:cxn ang="0">
                <a:pos x="780287" y="200649"/>
              </a:cxn>
              <a:cxn ang="0">
                <a:pos x="777744" y="214765"/>
              </a:cxn>
              <a:cxn ang="0">
                <a:pos x="770728" y="226675"/>
              </a:cxn>
              <a:cxn ang="0">
                <a:pos x="760167" y="235463"/>
              </a:cxn>
              <a:cxn ang="0">
                <a:pos x="746985" y="240214"/>
              </a:cxn>
              <a:cxn ang="0">
                <a:pos x="40136" y="240791"/>
              </a:cxn>
              <a:cxn ang="0">
                <a:pos x="26042" y="238253"/>
              </a:cxn>
              <a:cxn ang="0">
                <a:pos x="14134" y="231247"/>
              </a:cxn>
              <a:cxn ang="0">
                <a:pos x="5338" y="220690"/>
              </a:cxn>
              <a:cxn ang="0">
                <a:pos x="579" y="207496"/>
              </a:cxn>
              <a:cxn ang="0">
                <a:pos x="0" y="40142"/>
              </a:cxn>
            </a:cxnLst>
            <a:rect l="0" t="0" r="r" b="b"/>
            <a:pathLst>
              <a:path w="780415" h="241300">
                <a:moveTo>
                  <a:pt x="0" y="40142"/>
                </a:moveTo>
                <a:lnTo>
                  <a:pt x="20120" y="5322"/>
                </a:lnTo>
                <a:lnTo>
                  <a:pt x="740151" y="0"/>
                </a:lnTo>
                <a:lnTo>
                  <a:pt x="754245" y="2535"/>
                </a:lnTo>
                <a:lnTo>
                  <a:pt x="766153" y="9534"/>
                </a:lnTo>
                <a:lnTo>
                  <a:pt x="774949" y="20088"/>
                </a:lnTo>
                <a:lnTo>
                  <a:pt x="779708" y="33287"/>
                </a:lnTo>
                <a:lnTo>
                  <a:pt x="780287" y="200649"/>
                </a:lnTo>
                <a:lnTo>
                  <a:pt x="777744" y="214765"/>
                </a:lnTo>
                <a:lnTo>
                  <a:pt x="770728" y="226675"/>
                </a:lnTo>
                <a:lnTo>
                  <a:pt x="760167" y="235463"/>
                </a:lnTo>
                <a:lnTo>
                  <a:pt x="746985" y="240214"/>
                </a:lnTo>
                <a:lnTo>
                  <a:pt x="40136" y="240791"/>
                </a:lnTo>
                <a:lnTo>
                  <a:pt x="26042" y="238253"/>
                </a:lnTo>
                <a:lnTo>
                  <a:pt x="14134" y="231247"/>
                </a:lnTo>
                <a:lnTo>
                  <a:pt x="5338" y="220690"/>
                </a:lnTo>
                <a:lnTo>
                  <a:pt x="579" y="207496"/>
                </a:lnTo>
                <a:lnTo>
                  <a:pt x="0" y="40142"/>
                </a:lnTo>
                <a:close/>
              </a:path>
            </a:pathLst>
          </a:custGeom>
          <a:noFill/>
          <a:ln w="25907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" name="object 9">
            <a:extLst>
              <a:ext uri="{FF2B5EF4-FFF2-40B4-BE49-F238E27FC236}">
                <a16:creationId xmlns:a16="http://schemas.microsoft.com/office/drawing/2014/main" id="{55544113-1A9F-4B83-982C-B7A01B7555CD}"/>
              </a:ext>
            </a:extLst>
          </p:cNvPr>
          <p:cNvSpPr>
            <a:spLocks/>
          </p:cNvSpPr>
          <p:nvPr/>
        </p:nvSpPr>
        <p:spPr bwMode="auto">
          <a:xfrm>
            <a:off x="2149475" y="1816100"/>
            <a:ext cx="327025" cy="138113"/>
          </a:xfrm>
          <a:custGeom>
            <a:avLst/>
            <a:gdLst/>
            <a:ahLst/>
            <a:cxnLst>
              <a:cxn ang="0">
                <a:pos x="0" y="23103"/>
              </a:cxn>
              <a:cxn ang="0">
                <a:pos x="4206" y="9755"/>
              </a:cxn>
              <a:cxn ang="0">
                <a:pos x="15005" y="1443"/>
              </a:cxn>
              <a:cxn ang="0">
                <a:pos x="304550" y="0"/>
              </a:cxn>
              <a:cxn ang="0">
                <a:pos x="317896" y="4201"/>
              </a:cxn>
              <a:cxn ang="0">
                <a:pos x="326214" y="14996"/>
              </a:cxn>
              <a:cxn ang="0">
                <a:pos x="327659" y="115580"/>
              </a:cxn>
              <a:cxn ang="0">
                <a:pos x="323453" y="128915"/>
              </a:cxn>
              <a:cxn ang="0">
                <a:pos x="312654" y="137237"/>
              </a:cxn>
              <a:cxn ang="0">
                <a:pos x="23109" y="138683"/>
              </a:cxn>
              <a:cxn ang="0">
                <a:pos x="9763" y="134473"/>
              </a:cxn>
              <a:cxn ang="0">
                <a:pos x="1445" y="123675"/>
              </a:cxn>
              <a:cxn ang="0">
                <a:pos x="0" y="23103"/>
              </a:cxn>
            </a:cxnLst>
            <a:rect l="0" t="0" r="r" b="b"/>
            <a:pathLst>
              <a:path w="327660" h="139064">
                <a:moveTo>
                  <a:pt x="0" y="23103"/>
                </a:moveTo>
                <a:lnTo>
                  <a:pt x="4206" y="9755"/>
                </a:lnTo>
                <a:lnTo>
                  <a:pt x="15005" y="1443"/>
                </a:lnTo>
                <a:lnTo>
                  <a:pt x="304550" y="0"/>
                </a:lnTo>
                <a:lnTo>
                  <a:pt x="317896" y="4201"/>
                </a:lnTo>
                <a:lnTo>
                  <a:pt x="326214" y="14996"/>
                </a:lnTo>
                <a:lnTo>
                  <a:pt x="327659" y="115580"/>
                </a:lnTo>
                <a:lnTo>
                  <a:pt x="323453" y="128915"/>
                </a:lnTo>
                <a:lnTo>
                  <a:pt x="312654" y="137237"/>
                </a:lnTo>
                <a:lnTo>
                  <a:pt x="23109" y="138683"/>
                </a:lnTo>
                <a:lnTo>
                  <a:pt x="9763" y="134473"/>
                </a:lnTo>
                <a:lnTo>
                  <a:pt x="1445" y="123675"/>
                </a:lnTo>
                <a:lnTo>
                  <a:pt x="0" y="23103"/>
                </a:lnTo>
                <a:close/>
              </a:path>
            </a:pathLst>
          </a:custGeom>
          <a:noFill/>
          <a:ln w="25907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" name="object 10">
            <a:extLst>
              <a:ext uri="{FF2B5EF4-FFF2-40B4-BE49-F238E27FC236}">
                <a16:creationId xmlns:a16="http://schemas.microsoft.com/office/drawing/2014/main" id="{DB65BC36-1426-42A2-8AF0-57D33B728417}"/>
              </a:ext>
            </a:extLst>
          </p:cNvPr>
          <p:cNvSpPr>
            <a:spLocks/>
          </p:cNvSpPr>
          <p:nvPr/>
        </p:nvSpPr>
        <p:spPr bwMode="auto">
          <a:xfrm>
            <a:off x="7907338" y="1784350"/>
            <a:ext cx="444500" cy="158750"/>
          </a:xfrm>
          <a:custGeom>
            <a:avLst/>
            <a:gdLst/>
            <a:ahLst/>
            <a:cxnLst>
              <a:cxn ang="0">
                <a:pos x="0" y="26669"/>
              </a:cxn>
              <a:cxn ang="0">
                <a:pos x="3713" y="13092"/>
              </a:cxn>
              <a:cxn ang="0">
                <a:pos x="13453" y="3503"/>
              </a:cxn>
              <a:cxn ang="0">
                <a:pos x="418337" y="0"/>
              </a:cxn>
              <a:cxn ang="0">
                <a:pos x="431915" y="3713"/>
              </a:cxn>
              <a:cxn ang="0">
                <a:pos x="441504" y="13453"/>
              </a:cxn>
              <a:cxn ang="0">
                <a:pos x="445007" y="133349"/>
              </a:cxn>
              <a:cxn ang="0">
                <a:pos x="441294" y="146927"/>
              </a:cxn>
              <a:cxn ang="0">
                <a:pos x="431553" y="156516"/>
              </a:cxn>
              <a:cxn ang="0">
                <a:pos x="26669" y="160019"/>
              </a:cxn>
              <a:cxn ang="0">
                <a:pos x="13092" y="156306"/>
              </a:cxn>
              <a:cxn ang="0">
                <a:pos x="3503" y="146565"/>
              </a:cxn>
              <a:cxn ang="0">
                <a:pos x="0" y="26669"/>
              </a:cxn>
            </a:cxnLst>
            <a:rect l="0" t="0" r="r" b="b"/>
            <a:pathLst>
              <a:path w="445134" h="160019">
                <a:moveTo>
                  <a:pt x="0" y="26669"/>
                </a:moveTo>
                <a:lnTo>
                  <a:pt x="3713" y="13092"/>
                </a:lnTo>
                <a:lnTo>
                  <a:pt x="13453" y="3503"/>
                </a:lnTo>
                <a:lnTo>
                  <a:pt x="418337" y="0"/>
                </a:lnTo>
                <a:lnTo>
                  <a:pt x="431915" y="3713"/>
                </a:lnTo>
                <a:lnTo>
                  <a:pt x="441504" y="13453"/>
                </a:lnTo>
                <a:lnTo>
                  <a:pt x="445007" y="133349"/>
                </a:lnTo>
                <a:lnTo>
                  <a:pt x="441294" y="146927"/>
                </a:lnTo>
                <a:lnTo>
                  <a:pt x="431553" y="156516"/>
                </a:lnTo>
                <a:lnTo>
                  <a:pt x="26669" y="160019"/>
                </a:lnTo>
                <a:lnTo>
                  <a:pt x="13092" y="156306"/>
                </a:lnTo>
                <a:lnTo>
                  <a:pt x="3503" y="146565"/>
                </a:lnTo>
                <a:lnTo>
                  <a:pt x="0" y="26669"/>
                </a:lnTo>
                <a:close/>
              </a:path>
            </a:pathLst>
          </a:custGeom>
          <a:noFill/>
          <a:ln w="25907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" name="object 11">
            <a:extLst>
              <a:ext uri="{FF2B5EF4-FFF2-40B4-BE49-F238E27FC236}">
                <a16:creationId xmlns:a16="http://schemas.microsoft.com/office/drawing/2014/main" id="{618A34C2-6F39-4F0C-832A-2C1226AF0410}"/>
              </a:ext>
            </a:extLst>
          </p:cNvPr>
          <p:cNvSpPr>
            <a:spLocks/>
          </p:cNvSpPr>
          <p:nvPr/>
        </p:nvSpPr>
        <p:spPr bwMode="auto">
          <a:xfrm>
            <a:off x="2125663" y="2022475"/>
            <a:ext cx="6537325" cy="4178324"/>
          </a:xfrm>
          <a:custGeom>
            <a:avLst/>
            <a:gdLst/>
            <a:ahLst/>
            <a:cxnLst>
              <a:cxn ang="0">
                <a:pos x="0" y="278495"/>
              </a:cxn>
              <a:cxn ang="0">
                <a:pos x="3645" y="233331"/>
              </a:cxn>
              <a:cxn ang="0">
                <a:pos x="14201" y="190483"/>
              </a:cxn>
              <a:cxn ang="0">
                <a:pos x="31091" y="150527"/>
              </a:cxn>
              <a:cxn ang="0">
                <a:pos x="53743" y="114035"/>
              </a:cxn>
              <a:cxn ang="0">
                <a:pos x="81583" y="81583"/>
              </a:cxn>
              <a:cxn ang="0">
                <a:pos x="114036" y="53744"/>
              </a:cxn>
              <a:cxn ang="0">
                <a:pos x="150529" y="31092"/>
              </a:cxn>
              <a:cxn ang="0">
                <a:pos x="190489" y="14201"/>
              </a:cxn>
              <a:cxn ang="0">
                <a:pos x="233341" y="3646"/>
              </a:cxn>
              <a:cxn ang="0">
                <a:pos x="278510" y="0"/>
              </a:cxn>
              <a:cxn ang="0">
                <a:pos x="6259464" y="0"/>
              </a:cxn>
              <a:cxn ang="0">
                <a:pos x="6304628" y="3646"/>
              </a:cxn>
              <a:cxn ang="0">
                <a:pos x="6347475" y="14201"/>
              </a:cxn>
              <a:cxn ang="0">
                <a:pos x="6387432" y="31092"/>
              </a:cxn>
              <a:cxn ang="0">
                <a:pos x="6423923" y="53744"/>
              </a:cxn>
              <a:cxn ang="0">
                <a:pos x="6456376" y="81583"/>
              </a:cxn>
              <a:cxn ang="0">
                <a:pos x="6484215" y="114035"/>
              </a:cxn>
              <a:cxn ang="0">
                <a:pos x="6506867" y="150527"/>
              </a:cxn>
              <a:cxn ang="0">
                <a:pos x="6523758" y="190483"/>
              </a:cxn>
              <a:cxn ang="0">
                <a:pos x="6534313" y="233331"/>
              </a:cxn>
              <a:cxn ang="0">
                <a:pos x="6537959" y="278495"/>
              </a:cxn>
              <a:cxn ang="0">
                <a:pos x="6537959" y="4135053"/>
              </a:cxn>
              <a:cxn ang="0">
                <a:pos x="6534313" y="4180222"/>
              </a:cxn>
              <a:cxn ang="0">
                <a:pos x="6523758" y="4223069"/>
              </a:cxn>
              <a:cxn ang="0">
                <a:pos x="6506867" y="4263021"/>
              </a:cxn>
              <a:cxn ang="0">
                <a:pos x="6484215" y="4299506"/>
              </a:cxn>
              <a:cxn ang="0">
                <a:pos x="6456376" y="4331951"/>
              </a:cxn>
              <a:cxn ang="0">
                <a:pos x="6423923" y="4359781"/>
              </a:cxn>
              <a:cxn ang="0">
                <a:pos x="6387432" y="4382425"/>
              </a:cxn>
              <a:cxn ang="0">
                <a:pos x="6347475" y="4399309"/>
              </a:cxn>
              <a:cxn ang="0">
                <a:pos x="6304628" y="4409859"/>
              </a:cxn>
              <a:cxn ang="0">
                <a:pos x="6259464" y="4413503"/>
              </a:cxn>
              <a:cxn ang="0">
                <a:pos x="278510" y="4413503"/>
              </a:cxn>
              <a:cxn ang="0">
                <a:pos x="233341" y="4409859"/>
              </a:cxn>
              <a:cxn ang="0">
                <a:pos x="190489" y="4399309"/>
              </a:cxn>
              <a:cxn ang="0">
                <a:pos x="150529" y="4382425"/>
              </a:cxn>
              <a:cxn ang="0">
                <a:pos x="114036" y="4359781"/>
              </a:cxn>
              <a:cxn ang="0">
                <a:pos x="81583" y="4331951"/>
              </a:cxn>
              <a:cxn ang="0">
                <a:pos x="53743" y="4299506"/>
              </a:cxn>
              <a:cxn ang="0">
                <a:pos x="31091" y="4263021"/>
              </a:cxn>
              <a:cxn ang="0">
                <a:pos x="14201" y="4223069"/>
              </a:cxn>
              <a:cxn ang="0">
                <a:pos x="3645" y="4180222"/>
              </a:cxn>
              <a:cxn ang="0">
                <a:pos x="0" y="4135053"/>
              </a:cxn>
              <a:cxn ang="0">
                <a:pos x="0" y="278495"/>
              </a:cxn>
            </a:cxnLst>
            <a:rect l="0" t="0" r="r" b="b"/>
            <a:pathLst>
              <a:path w="6537959" h="4413885">
                <a:moveTo>
                  <a:pt x="0" y="278495"/>
                </a:moveTo>
                <a:lnTo>
                  <a:pt x="3645" y="233331"/>
                </a:lnTo>
                <a:lnTo>
                  <a:pt x="14201" y="190483"/>
                </a:lnTo>
                <a:lnTo>
                  <a:pt x="31091" y="150527"/>
                </a:lnTo>
                <a:lnTo>
                  <a:pt x="53743" y="114035"/>
                </a:lnTo>
                <a:lnTo>
                  <a:pt x="81583" y="81583"/>
                </a:lnTo>
                <a:lnTo>
                  <a:pt x="114036" y="53744"/>
                </a:lnTo>
                <a:lnTo>
                  <a:pt x="150529" y="31092"/>
                </a:lnTo>
                <a:lnTo>
                  <a:pt x="190489" y="14201"/>
                </a:lnTo>
                <a:lnTo>
                  <a:pt x="233341" y="3646"/>
                </a:lnTo>
                <a:lnTo>
                  <a:pt x="278510" y="0"/>
                </a:lnTo>
                <a:lnTo>
                  <a:pt x="6259464" y="0"/>
                </a:lnTo>
                <a:lnTo>
                  <a:pt x="6304628" y="3646"/>
                </a:lnTo>
                <a:lnTo>
                  <a:pt x="6347475" y="14201"/>
                </a:lnTo>
                <a:lnTo>
                  <a:pt x="6387432" y="31092"/>
                </a:lnTo>
                <a:lnTo>
                  <a:pt x="6423923" y="53744"/>
                </a:lnTo>
                <a:lnTo>
                  <a:pt x="6456376" y="81583"/>
                </a:lnTo>
                <a:lnTo>
                  <a:pt x="6484215" y="114035"/>
                </a:lnTo>
                <a:lnTo>
                  <a:pt x="6506867" y="150527"/>
                </a:lnTo>
                <a:lnTo>
                  <a:pt x="6523758" y="190483"/>
                </a:lnTo>
                <a:lnTo>
                  <a:pt x="6534313" y="233331"/>
                </a:lnTo>
                <a:lnTo>
                  <a:pt x="6537959" y="278495"/>
                </a:lnTo>
                <a:lnTo>
                  <a:pt x="6537959" y="4135053"/>
                </a:lnTo>
                <a:lnTo>
                  <a:pt x="6534313" y="4180222"/>
                </a:lnTo>
                <a:lnTo>
                  <a:pt x="6523758" y="4223069"/>
                </a:lnTo>
                <a:lnTo>
                  <a:pt x="6506867" y="4263021"/>
                </a:lnTo>
                <a:lnTo>
                  <a:pt x="6484215" y="4299506"/>
                </a:lnTo>
                <a:lnTo>
                  <a:pt x="6456376" y="4331951"/>
                </a:lnTo>
                <a:lnTo>
                  <a:pt x="6423923" y="4359781"/>
                </a:lnTo>
                <a:lnTo>
                  <a:pt x="6387432" y="4382425"/>
                </a:lnTo>
                <a:lnTo>
                  <a:pt x="6347475" y="4399309"/>
                </a:lnTo>
                <a:lnTo>
                  <a:pt x="6304628" y="4409859"/>
                </a:lnTo>
                <a:lnTo>
                  <a:pt x="6259464" y="4413503"/>
                </a:lnTo>
                <a:lnTo>
                  <a:pt x="278510" y="4413503"/>
                </a:lnTo>
                <a:lnTo>
                  <a:pt x="233341" y="4409859"/>
                </a:lnTo>
                <a:lnTo>
                  <a:pt x="190489" y="4399309"/>
                </a:lnTo>
                <a:lnTo>
                  <a:pt x="150529" y="4382425"/>
                </a:lnTo>
                <a:lnTo>
                  <a:pt x="114036" y="4359781"/>
                </a:lnTo>
                <a:lnTo>
                  <a:pt x="81583" y="4331951"/>
                </a:lnTo>
                <a:lnTo>
                  <a:pt x="53743" y="4299506"/>
                </a:lnTo>
                <a:lnTo>
                  <a:pt x="31091" y="4263021"/>
                </a:lnTo>
                <a:lnTo>
                  <a:pt x="14201" y="4223069"/>
                </a:lnTo>
                <a:lnTo>
                  <a:pt x="3645" y="4180222"/>
                </a:lnTo>
                <a:lnTo>
                  <a:pt x="0" y="4135053"/>
                </a:lnTo>
                <a:lnTo>
                  <a:pt x="0" y="278495"/>
                </a:lnTo>
                <a:close/>
              </a:path>
            </a:pathLst>
          </a:custGeom>
          <a:noFill/>
          <a:ln w="25907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9E788791-1ED4-48FF-BB21-851BC14A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1263650"/>
            <a:ext cx="241300" cy="7858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" name="object 13">
            <a:extLst>
              <a:ext uri="{FF2B5EF4-FFF2-40B4-BE49-F238E27FC236}">
                <a16:creationId xmlns:a16="http://schemas.microsoft.com/office/drawing/2014/main" id="{9EB8E349-547E-457B-BF79-8776DE93F7C3}"/>
              </a:ext>
            </a:extLst>
          </p:cNvPr>
          <p:cNvSpPr>
            <a:spLocks/>
          </p:cNvSpPr>
          <p:nvPr/>
        </p:nvSpPr>
        <p:spPr bwMode="auto">
          <a:xfrm>
            <a:off x="5354638" y="1365250"/>
            <a:ext cx="79375" cy="622300"/>
          </a:xfrm>
          <a:custGeom>
            <a:avLst/>
            <a:gdLst/>
            <a:ahLst/>
            <a:cxnLst>
              <a:cxn ang="0">
                <a:pos x="51815" y="64769"/>
              </a:cxn>
              <a:cxn ang="0">
                <a:pos x="25907" y="64769"/>
              </a:cxn>
              <a:cxn ang="0">
                <a:pos x="25907" y="621923"/>
              </a:cxn>
              <a:cxn ang="0">
                <a:pos x="51815" y="621923"/>
              </a:cxn>
              <a:cxn ang="0">
                <a:pos x="51815" y="64769"/>
              </a:cxn>
              <a:cxn ang="0">
                <a:pos x="38861" y="0"/>
              </a:cxn>
              <a:cxn ang="0">
                <a:pos x="0" y="77723"/>
              </a:cxn>
              <a:cxn ang="0">
                <a:pos x="25907" y="77723"/>
              </a:cxn>
              <a:cxn ang="0">
                <a:pos x="25907" y="64769"/>
              </a:cxn>
              <a:cxn ang="0">
                <a:pos x="71246" y="64769"/>
              </a:cxn>
              <a:cxn ang="0">
                <a:pos x="38861" y="0"/>
              </a:cxn>
              <a:cxn ang="0">
                <a:pos x="71246" y="64769"/>
              </a:cxn>
              <a:cxn ang="0">
                <a:pos x="51815" y="64769"/>
              </a:cxn>
              <a:cxn ang="0">
                <a:pos x="51815" y="77723"/>
              </a:cxn>
              <a:cxn ang="0">
                <a:pos x="77723" y="77723"/>
              </a:cxn>
              <a:cxn ang="0">
                <a:pos x="71246" y="64769"/>
              </a:cxn>
            </a:cxnLst>
            <a:rect l="0" t="0" r="r" b="b"/>
            <a:pathLst>
              <a:path w="78104" h="622300">
                <a:moveTo>
                  <a:pt x="51815" y="64769"/>
                </a:moveTo>
                <a:lnTo>
                  <a:pt x="25907" y="64769"/>
                </a:lnTo>
                <a:lnTo>
                  <a:pt x="25907" y="621923"/>
                </a:lnTo>
                <a:lnTo>
                  <a:pt x="51815" y="621923"/>
                </a:lnTo>
                <a:lnTo>
                  <a:pt x="51815" y="64769"/>
                </a:lnTo>
                <a:close/>
              </a:path>
              <a:path w="78104" h="62230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4" h="62230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0" name="object 14">
            <a:extLst>
              <a:ext uri="{FF2B5EF4-FFF2-40B4-BE49-F238E27FC236}">
                <a16:creationId xmlns:a16="http://schemas.microsoft.com/office/drawing/2014/main" id="{24571C18-1F49-48E8-8D16-19991740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1154113"/>
            <a:ext cx="409575" cy="6556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1" name="object 15">
            <a:extLst>
              <a:ext uri="{FF2B5EF4-FFF2-40B4-BE49-F238E27FC236}">
                <a16:creationId xmlns:a16="http://schemas.microsoft.com/office/drawing/2014/main" id="{597A971A-C794-43BD-AC6A-73DDD1916831}"/>
              </a:ext>
            </a:extLst>
          </p:cNvPr>
          <p:cNvSpPr>
            <a:spLocks/>
          </p:cNvSpPr>
          <p:nvPr/>
        </p:nvSpPr>
        <p:spPr bwMode="auto">
          <a:xfrm>
            <a:off x="8107363" y="1255713"/>
            <a:ext cx="247650" cy="492125"/>
          </a:xfrm>
          <a:custGeom>
            <a:avLst/>
            <a:gdLst/>
            <a:ahLst/>
            <a:cxnLst>
              <a:cxn ang="0">
                <a:pos x="200045" y="64442"/>
              </a:cxn>
              <a:cxn ang="0">
                <a:pos x="0" y="481583"/>
              </a:cxn>
              <a:cxn ang="0">
                <a:pos x="23347" y="492770"/>
              </a:cxn>
              <a:cxn ang="0">
                <a:pos x="223385" y="75645"/>
              </a:cxn>
              <a:cxn ang="0">
                <a:pos x="200045" y="64442"/>
              </a:cxn>
              <a:cxn ang="0">
                <a:pos x="246216" y="52821"/>
              </a:cxn>
              <a:cxn ang="0">
                <a:pos x="205618" y="52821"/>
              </a:cxn>
              <a:cxn ang="0">
                <a:pos x="228965" y="64007"/>
              </a:cxn>
              <a:cxn ang="0">
                <a:pos x="223385" y="75645"/>
              </a:cxn>
              <a:cxn ang="0">
                <a:pos x="246766" y="86867"/>
              </a:cxn>
              <a:cxn ang="0">
                <a:pos x="246216" y="52821"/>
              </a:cxn>
              <a:cxn ang="0">
                <a:pos x="205618" y="52821"/>
              </a:cxn>
              <a:cxn ang="0">
                <a:pos x="200045" y="64442"/>
              </a:cxn>
              <a:cxn ang="0">
                <a:pos x="223385" y="75645"/>
              </a:cxn>
              <a:cxn ang="0">
                <a:pos x="228965" y="64007"/>
              </a:cxn>
              <a:cxn ang="0">
                <a:pos x="205618" y="52821"/>
              </a:cxn>
              <a:cxn ang="0">
                <a:pos x="245363" y="0"/>
              </a:cxn>
              <a:cxn ang="0">
                <a:pos x="176662" y="53218"/>
              </a:cxn>
              <a:cxn ang="0">
                <a:pos x="200045" y="64442"/>
              </a:cxn>
              <a:cxn ang="0">
                <a:pos x="205618" y="52821"/>
              </a:cxn>
              <a:cxn ang="0">
                <a:pos x="246216" y="52821"/>
              </a:cxn>
              <a:cxn ang="0">
                <a:pos x="245363" y="0"/>
              </a:cxn>
            </a:cxnLst>
            <a:rect l="0" t="0" r="r" b="b"/>
            <a:pathLst>
              <a:path w="247015" h="492760">
                <a:moveTo>
                  <a:pt x="200045" y="64442"/>
                </a:moveTo>
                <a:lnTo>
                  <a:pt x="0" y="481583"/>
                </a:lnTo>
                <a:lnTo>
                  <a:pt x="23347" y="492770"/>
                </a:lnTo>
                <a:lnTo>
                  <a:pt x="223385" y="75645"/>
                </a:lnTo>
                <a:lnTo>
                  <a:pt x="200045" y="64442"/>
                </a:lnTo>
                <a:close/>
              </a:path>
              <a:path w="247015" h="492760">
                <a:moveTo>
                  <a:pt x="246216" y="52821"/>
                </a:moveTo>
                <a:lnTo>
                  <a:pt x="205618" y="52821"/>
                </a:lnTo>
                <a:lnTo>
                  <a:pt x="228965" y="64007"/>
                </a:lnTo>
                <a:lnTo>
                  <a:pt x="223385" y="75645"/>
                </a:lnTo>
                <a:lnTo>
                  <a:pt x="246766" y="86867"/>
                </a:lnTo>
                <a:lnTo>
                  <a:pt x="246216" y="52821"/>
                </a:lnTo>
                <a:close/>
              </a:path>
              <a:path w="247015" h="492760">
                <a:moveTo>
                  <a:pt x="205618" y="52821"/>
                </a:moveTo>
                <a:lnTo>
                  <a:pt x="200045" y="64442"/>
                </a:lnTo>
                <a:lnTo>
                  <a:pt x="223385" y="75645"/>
                </a:lnTo>
                <a:lnTo>
                  <a:pt x="228965" y="64007"/>
                </a:lnTo>
                <a:lnTo>
                  <a:pt x="205618" y="52821"/>
                </a:lnTo>
                <a:close/>
              </a:path>
              <a:path w="247015" h="492760">
                <a:moveTo>
                  <a:pt x="245363" y="0"/>
                </a:moveTo>
                <a:lnTo>
                  <a:pt x="176662" y="53218"/>
                </a:lnTo>
                <a:lnTo>
                  <a:pt x="200045" y="64442"/>
                </a:lnTo>
                <a:lnTo>
                  <a:pt x="205618" y="52821"/>
                </a:lnTo>
                <a:lnTo>
                  <a:pt x="246216" y="52821"/>
                </a:lnTo>
                <a:lnTo>
                  <a:pt x="245363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2" name="object 16">
            <a:extLst>
              <a:ext uri="{FF2B5EF4-FFF2-40B4-BE49-F238E27FC236}">
                <a16:creationId xmlns:a16="http://schemas.microsoft.com/office/drawing/2014/main" id="{0C0456E8-2ADB-4FD5-A83A-09CCBE6D0A5A}"/>
              </a:ext>
            </a:extLst>
          </p:cNvPr>
          <p:cNvSpPr txBox="1"/>
          <p:nvPr/>
        </p:nvSpPr>
        <p:spPr>
          <a:xfrm>
            <a:off x="8361362" y="1410112"/>
            <a:ext cx="539750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port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3" name="object 17">
            <a:extLst>
              <a:ext uri="{FF2B5EF4-FFF2-40B4-BE49-F238E27FC236}">
                <a16:creationId xmlns:a16="http://schemas.microsoft.com/office/drawing/2014/main" id="{E3CADFCB-B3D5-4554-9DBB-5859AFF431E5}"/>
              </a:ext>
            </a:extLst>
          </p:cNvPr>
          <p:cNvSpPr>
            <a:spLocks/>
          </p:cNvSpPr>
          <p:nvPr/>
        </p:nvSpPr>
        <p:spPr bwMode="auto">
          <a:xfrm>
            <a:off x="7470775" y="1784350"/>
            <a:ext cx="447675" cy="158750"/>
          </a:xfrm>
          <a:custGeom>
            <a:avLst/>
            <a:gdLst/>
            <a:ahLst/>
            <a:cxnLst>
              <a:cxn ang="0">
                <a:pos x="0" y="26669"/>
              </a:cxn>
              <a:cxn ang="0">
                <a:pos x="3713" y="13092"/>
              </a:cxn>
              <a:cxn ang="0">
                <a:pos x="13453" y="3503"/>
              </a:cxn>
              <a:cxn ang="0">
                <a:pos x="419861" y="0"/>
              </a:cxn>
              <a:cxn ang="0">
                <a:pos x="433439" y="3713"/>
              </a:cxn>
              <a:cxn ang="0">
                <a:pos x="443028" y="13453"/>
              </a:cxn>
              <a:cxn ang="0">
                <a:pos x="446531" y="133349"/>
              </a:cxn>
              <a:cxn ang="0">
                <a:pos x="442818" y="146927"/>
              </a:cxn>
              <a:cxn ang="0">
                <a:pos x="433077" y="156516"/>
              </a:cxn>
              <a:cxn ang="0">
                <a:pos x="26669" y="160019"/>
              </a:cxn>
              <a:cxn ang="0">
                <a:pos x="13092" y="156306"/>
              </a:cxn>
              <a:cxn ang="0">
                <a:pos x="3503" y="146565"/>
              </a:cxn>
              <a:cxn ang="0">
                <a:pos x="0" y="26669"/>
              </a:cxn>
            </a:cxnLst>
            <a:rect l="0" t="0" r="r" b="b"/>
            <a:pathLst>
              <a:path w="447040" h="160019">
                <a:moveTo>
                  <a:pt x="0" y="26669"/>
                </a:moveTo>
                <a:lnTo>
                  <a:pt x="3713" y="13092"/>
                </a:lnTo>
                <a:lnTo>
                  <a:pt x="13453" y="3503"/>
                </a:lnTo>
                <a:lnTo>
                  <a:pt x="419861" y="0"/>
                </a:lnTo>
                <a:lnTo>
                  <a:pt x="433439" y="3713"/>
                </a:lnTo>
                <a:lnTo>
                  <a:pt x="443028" y="13453"/>
                </a:lnTo>
                <a:lnTo>
                  <a:pt x="446531" y="133349"/>
                </a:lnTo>
                <a:lnTo>
                  <a:pt x="442818" y="146927"/>
                </a:lnTo>
                <a:lnTo>
                  <a:pt x="433077" y="156516"/>
                </a:lnTo>
                <a:lnTo>
                  <a:pt x="26669" y="160019"/>
                </a:lnTo>
                <a:lnTo>
                  <a:pt x="13092" y="156306"/>
                </a:lnTo>
                <a:lnTo>
                  <a:pt x="3503" y="146565"/>
                </a:lnTo>
                <a:lnTo>
                  <a:pt x="0" y="26669"/>
                </a:lnTo>
                <a:close/>
              </a:path>
            </a:pathLst>
          </a:custGeom>
          <a:noFill/>
          <a:ln w="25907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4" name="object 18">
            <a:extLst>
              <a:ext uri="{FF2B5EF4-FFF2-40B4-BE49-F238E27FC236}">
                <a16:creationId xmlns:a16="http://schemas.microsoft.com/office/drawing/2014/main" id="{67DFC20E-3B5A-4070-9658-048A61B5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1154113"/>
            <a:ext cx="242888" cy="6508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5" name="object 19">
            <a:extLst>
              <a:ext uri="{FF2B5EF4-FFF2-40B4-BE49-F238E27FC236}">
                <a16:creationId xmlns:a16="http://schemas.microsoft.com/office/drawing/2014/main" id="{69589AEC-EA2C-40D2-8262-90894A5717DC}"/>
              </a:ext>
            </a:extLst>
          </p:cNvPr>
          <p:cNvSpPr>
            <a:spLocks/>
          </p:cNvSpPr>
          <p:nvPr/>
        </p:nvSpPr>
        <p:spPr bwMode="auto">
          <a:xfrm>
            <a:off x="7645400" y="1255713"/>
            <a:ext cx="79375" cy="487362"/>
          </a:xfrm>
          <a:custGeom>
            <a:avLst/>
            <a:gdLst/>
            <a:ahLst/>
            <a:cxnLst>
              <a:cxn ang="0">
                <a:pos x="51815" y="64769"/>
              </a:cxn>
              <a:cxn ang="0">
                <a:pos x="25907" y="64769"/>
              </a:cxn>
              <a:cxn ang="0">
                <a:pos x="25907" y="487167"/>
              </a:cxn>
              <a:cxn ang="0">
                <a:pos x="51815" y="487167"/>
              </a:cxn>
              <a:cxn ang="0">
                <a:pos x="51815" y="64769"/>
              </a:cxn>
              <a:cxn ang="0">
                <a:pos x="38861" y="0"/>
              </a:cxn>
              <a:cxn ang="0">
                <a:pos x="0" y="77723"/>
              </a:cxn>
              <a:cxn ang="0">
                <a:pos x="25907" y="77723"/>
              </a:cxn>
              <a:cxn ang="0">
                <a:pos x="25907" y="64769"/>
              </a:cxn>
              <a:cxn ang="0">
                <a:pos x="71246" y="64769"/>
              </a:cxn>
              <a:cxn ang="0">
                <a:pos x="38861" y="0"/>
              </a:cxn>
              <a:cxn ang="0">
                <a:pos x="71246" y="64769"/>
              </a:cxn>
              <a:cxn ang="0">
                <a:pos x="51815" y="64769"/>
              </a:cxn>
              <a:cxn ang="0">
                <a:pos x="51815" y="77723"/>
              </a:cxn>
              <a:cxn ang="0">
                <a:pos x="77723" y="77723"/>
              </a:cxn>
              <a:cxn ang="0">
                <a:pos x="71246" y="64769"/>
              </a:cxn>
            </a:cxnLst>
            <a:rect l="0" t="0" r="r" b="b"/>
            <a:pathLst>
              <a:path w="78104" h="487680">
                <a:moveTo>
                  <a:pt x="51815" y="64769"/>
                </a:moveTo>
                <a:lnTo>
                  <a:pt x="25907" y="64769"/>
                </a:lnTo>
                <a:lnTo>
                  <a:pt x="25907" y="487167"/>
                </a:lnTo>
                <a:lnTo>
                  <a:pt x="51815" y="487167"/>
                </a:lnTo>
                <a:lnTo>
                  <a:pt x="51815" y="64769"/>
                </a:lnTo>
                <a:close/>
              </a:path>
              <a:path w="78104" h="48768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4" h="48768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A9FE3548-E915-47D5-91ED-ACC874D9AAB8}"/>
              </a:ext>
            </a:extLst>
          </p:cNvPr>
          <p:cNvSpPr txBox="1"/>
          <p:nvPr/>
        </p:nvSpPr>
        <p:spPr>
          <a:xfrm>
            <a:off x="6902538" y="1302956"/>
            <a:ext cx="736600" cy="417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ou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eau</a:t>
            </a:r>
            <a:endParaRPr sz="1400" dirty="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5" dirty="0">
                <a:latin typeface="Arial"/>
                <a:cs typeface="Arial"/>
              </a:rPr>
              <a:t>projet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7" name="object 21">
            <a:extLst>
              <a:ext uri="{FF2B5EF4-FFF2-40B4-BE49-F238E27FC236}">
                <a16:creationId xmlns:a16="http://schemas.microsoft.com/office/drawing/2014/main" id="{CAE5D634-D7AE-450F-B507-37D8958A0B9D}"/>
              </a:ext>
            </a:extLst>
          </p:cNvPr>
          <p:cNvSpPr txBox="1"/>
          <p:nvPr/>
        </p:nvSpPr>
        <p:spPr>
          <a:xfrm>
            <a:off x="3914775" y="1439595"/>
            <a:ext cx="1466850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hier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8" name="object 22">
            <a:extLst>
              <a:ext uri="{FF2B5EF4-FFF2-40B4-BE49-F238E27FC236}">
                <a16:creationId xmlns:a16="http://schemas.microsoft.com/office/drawing/2014/main" id="{8318D801-A449-4502-AEFF-FE7D06EA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1377950"/>
            <a:ext cx="242887" cy="6508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9" name="object 23">
            <a:extLst>
              <a:ext uri="{FF2B5EF4-FFF2-40B4-BE49-F238E27FC236}">
                <a16:creationId xmlns:a16="http://schemas.microsoft.com/office/drawing/2014/main" id="{B963B4FD-F73E-4155-A516-93FA5DE5AAAA}"/>
              </a:ext>
            </a:extLst>
          </p:cNvPr>
          <p:cNvSpPr>
            <a:spLocks/>
          </p:cNvSpPr>
          <p:nvPr/>
        </p:nvSpPr>
        <p:spPr bwMode="auto">
          <a:xfrm>
            <a:off x="1789113" y="1479550"/>
            <a:ext cx="77787" cy="487363"/>
          </a:xfrm>
          <a:custGeom>
            <a:avLst/>
            <a:gdLst/>
            <a:ahLst/>
            <a:cxnLst>
              <a:cxn ang="0">
                <a:pos x="51815" y="64769"/>
              </a:cxn>
              <a:cxn ang="0">
                <a:pos x="25907" y="64769"/>
              </a:cxn>
              <a:cxn ang="0">
                <a:pos x="25907" y="487167"/>
              </a:cxn>
              <a:cxn ang="0">
                <a:pos x="51815" y="487167"/>
              </a:cxn>
              <a:cxn ang="0">
                <a:pos x="51815" y="64769"/>
              </a:cxn>
              <a:cxn ang="0">
                <a:pos x="38861" y="0"/>
              </a:cxn>
              <a:cxn ang="0">
                <a:pos x="0" y="77723"/>
              </a:cxn>
              <a:cxn ang="0">
                <a:pos x="25907" y="77723"/>
              </a:cxn>
              <a:cxn ang="0">
                <a:pos x="25907" y="64769"/>
              </a:cxn>
              <a:cxn ang="0">
                <a:pos x="71246" y="64769"/>
              </a:cxn>
              <a:cxn ang="0">
                <a:pos x="38861" y="0"/>
              </a:cxn>
              <a:cxn ang="0">
                <a:pos x="71246" y="64769"/>
              </a:cxn>
              <a:cxn ang="0">
                <a:pos x="51815" y="64769"/>
              </a:cxn>
              <a:cxn ang="0">
                <a:pos x="51815" y="77723"/>
              </a:cxn>
              <a:cxn ang="0">
                <a:pos x="77723" y="77723"/>
              </a:cxn>
              <a:cxn ang="0">
                <a:pos x="71246" y="64769"/>
              </a:cxn>
            </a:cxnLst>
            <a:rect l="0" t="0" r="r" b="b"/>
            <a:pathLst>
              <a:path w="78105" h="487680">
                <a:moveTo>
                  <a:pt x="51815" y="64769"/>
                </a:moveTo>
                <a:lnTo>
                  <a:pt x="25907" y="64769"/>
                </a:lnTo>
                <a:lnTo>
                  <a:pt x="25907" y="487167"/>
                </a:lnTo>
                <a:lnTo>
                  <a:pt x="51815" y="487167"/>
                </a:lnTo>
                <a:lnTo>
                  <a:pt x="51815" y="64769"/>
                </a:lnTo>
                <a:close/>
              </a:path>
              <a:path w="78105" h="48768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5" h="48768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0" name="object 24">
            <a:extLst>
              <a:ext uri="{FF2B5EF4-FFF2-40B4-BE49-F238E27FC236}">
                <a16:creationId xmlns:a16="http://schemas.microsoft.com/office/drawing/2014/main" id="{309CDBD0-C87A-4FDB-9F78-FBCAB66B7515}"/>
              </a:ext>
            </a:extLst>
          </p:cNvPr>
          <p:cNvSpPr txBox="1"/>
          <p:nvPr/>
        </p:nvSpPr>
        <p:spPr>
          <a:xfrm>
            <a:off x="114300" y="1222934"/>
            <a:ext cx="709613" cy="4175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fr-FR" sz="1400" dirty="0">
                <a:latin typeface="Arial" charset="0"/>
              </a:rPr>
              <a:t>Facettes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>
                <a:latin typeface="Arial" charset="0"/>
              </a:rPr>
              <a:t>et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>
                <a:latin typeface="Arial" charset="0"/>
              </a:rPr>
              <a:t>filtres</a:t>
            </a:r>
          </a:p>
        </p:txBody>
      </p:sp>
      <p:sp>
        <p:nvSpPr>
          <p:cNvPr id="71" name="object 25">
            <a:extLst>
              <a:ext uri="{FF2B5EF4-FFF2-40B4-BE49-F238E27FC236}">
                <a16:creationId xmlns:a16="http://schemas.microsoft.com/office/drawing/2014/main" id="{6EEEC4A7-0059-4858-BEE5-9BC7722AAABC}"/>
              </a:ext>
            </a:extLst>
          </p:cNvPr>
          <p:cNvSpPr>
            <a:spLocks/>
          </p:cNvSpPr>
          <p:nvPr/>
        </p:nvSpPr>
        <p:spPr bwMode="auto">
          <a:xfrm>
            <a:off x="1143000" y="2014538"/>
            <a:ext cx="782638" cy="241300"/>
          </a:xfrm>
          <a:custGeom>
            <a:avLst/>
            <a:gdLst/>
            <a:ahLst/>
            <a:cxnLst>
              <a:cxn ang="0">
                <a:pos x="0" y="40142"/>
              </a:cxn>
              <a:cxn ang="0">
                <a:pos x="20120" y="5322"/>
              </a:cxn>
              <a:cxn ang="0">
                <a:pos x="741675" y="0"/>
              </a:cxn>
              <a:cxn ang="0">
                <a:pos x="755794" y="2535"/>
              </a:cxn>
              <a:cxn ang="0">
                <a:pos x="767702" y="9534"/>
              </a:cxn>
              <a:cxn ang="0">
                <a:pos x="776486" y="20088"/>
              </a:cxn>
              <a:cxn ang="0">
                <a:pos x="781234" y="33287"/>
              </a:cxn>
              <a:cxn ang="0">
                <a:pos x="781811" y="200649"/>
              </a:cxn>
              <a:cxn ang="0">
                <a:pos x="779275" y="214765"/>
              </a:cxn>
              <a:cxn ang="0">
                <a:pos x="772273" y="226675"/>
              </a:cxn>
              <a:cxn ang="0">
                <a:pos x="761718" y="235463"/>
              </a:cxn>
              <a:cxn ang="0">
                <a:pos x="748524" y="240214"/>
              </a:cxn>
              <a:cxn ang="0">
                <a:pos x="40136" y="240791"/>
              </a:cxn>
              <a:cxn ang="0">
                <a:pos x="26042" y="238253"/>
              </a:cxn>
              <a:cxn ang="0">
                <a:pos x="14134" y="231247"/>
              </a:cxn>
              <a:cxn ang="0">
                <a:pos x="5338" y="220690"/>
              </a:cxn>
              <a:cxn ang="0">
                <a:pos x="579" y="207496"/>
              </a:cxn>
              <a:cxn ang="0">
                <a:pos x="0" y="40142"/>
              </a:cxn>
            </a:cxnLst>
            <a:rect l="0" t="0" r="r" b="b"/>
            <a:pathLst>
              <a:path w="782319" h="241300">
                <a:moveTo>
                  <a:pt x="0" y="40142"/>
                </a:moveTo>
                <a:lnTo>
                  <a:pt x="20120" y="5322"/>
                </a:lnTo>
                <a:lnTo>
                  <a:pt x="741675" y="0"/>
                </a:lnTo>
                <a:lnTo>
                  <a:pt x="755794" y="2535"/>
                </a:lnTo>
                <a:lnTo>
                  <a:pt x="767702" y="9534"/>
                </a:lnTo>
                <a:lnTo>
                  <a:pt x="776486" y="20088"/>
                </a:lnTo>
                <a:lnTo>
                  <a:pt x="781234" y="33287"/>
                </a:lnTo>
                <a:lnTo>
                  <a:pt x="781811" y="200649"/>
                </a:lnTo>
                <a:lnTo>
                  <a:pt x="779275" y="214765"/>
                </a:lnTo>
                <a:lnTo>
                  <a:pt x="772273" y="226675"/>
                </a:lnTo>
                <a:lnTo>
                  <a:pt x="761718" y="235463"/>
                </a:lnTo>
                <a:lnTo>
                  <a:pt x="748524" y="240214"/>
                </a:lnTo>
                <a:lnTo>
                  <a:pt x="40136" y="240791"/>
                </a:lnTo>
                <a:lnTo>
                  <a:pt x="26042" y="238253"/>
                </a:lnTo>
                <a:lnTo>
                  <a:pt x="14134" y="231247"/>
                </a:lnTo>
                <a:lnTo>
                  <a:pt x="5338" y="220690"/>
                </a:lnTo>
                <a:lnTo>
                  <a:pt x="579" y="207496"/>
                </a:lnTo>
                <a:lnTo>
                  <a:pt x="0" y="40142"/>
                </a:lnTo>
                <a:close/>
              </a:path>
            </a:pathLst>
          </a:custGeom>
          <a:noFill/>
          <a:ln w="25907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2" name="object 26">
            <a:extLst>
              <a:ext uri="{FF2B5EF4-FFF2-40B4-BE49-F238E27FC236}">
                <a16:creationId xmlns:a16="http://schemas.microsoft.com/office/drawing/2014/main" id="{9B973157-8D64-465A-9F4F-6F5B3D12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1397000"/>
            <a:ext cx="242887" cy="6508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3" name="object 27">
            <a:extLst>
              <a:ext uri="{FF2B5EF4-FFF2-40B4-BE49-F238E27FC236}">
                <a16:creationId xmlns:a16="http://schemas.microsoft.com/office/drawing/2014/main" id="{E4278F1C-9E9D-4649-BD69-0681112E29CE}"/>
              </a:ext>
            </a:extLst>
          </p:cNvPr>
          <p:cNvSpPr>
            <a:spLocks/>
          </p:cNvSpPr>
          <p:nvPr/>
        </p:nvSpPr>
        <p:spPr bwMode="auto">
          <a:xfrm>
            <a:off x="613569" y="1687850"/>
            <a:ext cx="77787" cy="487363"/>
          </a:xfrm>
          <a:custGeom>
            <a:avLst/>
            <a:gdLst/>
            <a:ahLst/>
            <a:cxnLst>
              <a:cxn ang="0">
                <a:pos x="51815" y="64769"/>
              </a:cxn>
              <a:cxn ang="0">
                <a:pos x="25907" y="64769"/>
              </a:cxn>
              <a:cxn ang="0">
                <a:pos x="25907" y="487167"/>
              </a:cxn>
              <a:cxn ang="0">
                <a:pos x="51815" y="487167"/>
              </a:cxn>
              <a:cxn ang="0">
                <a:pos x="51815" y="64769"/>
              </a:cxn>
              <a:cxn ang="0">
                <a:pos x="38861" y="0"/>
              </a:cxn>
              <a:cxn ang="0">
                <a:pos x="0" y="77723"/>
              </a:cxn>
              <a:cxn ang="0">
                <a:pos x="25907" y="77723"/>
              </a:cxn>
              <a:cxn ang="0">
                <a:pos x="25907" y="64769"/>
              </a:cxn>
              <a:cxn ang="0">
                <a:pos x="71246" y="64769"/>
              </a:cxn>
              <a:cxn ang="0">
                <a:pos x="38861" y="0"/>
              </a:cxn>
              <a:cxn ang="0">
                <a:pos x="71246" y="64769"/>
              </a:cxn>
              <a:cxn ang="0">
                <a:pos x="51815" y="64769"/>
              </a:cxn>
              <a:cxn ang="0">
                <a:pos x="51815" y="77723"/>
              </a:cxn>
              <a:cxn ang="0">
                <a:pos x="77723" y="77723"/>
              </a:cxn>
              <a:cxn ang="0">
                <a:pos x="71246" y="64769"/>
              </a:cxn>
            </a:cxnLst>
            <a:rect l="0" t="0" r="r" b="b"/>
            <a:pathLst>
              <a:path w="78104" h="487680">
                <a:moveTo>
                  <a:pt x="51815" y="64769"/>
                </a:moveTo>
                <a:lnTo>
                  <a:pt x="25907" y="64769"/>
                </a:lnTo>
                <a:lnTo>
                  <a:pt x="25907" y="487167"/>
                </a:lnTo>
                <a:lnTo>
                  <a:pt x="51815" y="487167"/>
                </a:lnTo>
                <a:lnTo>
                  <a:pt x="51815" y="64769"/>
                </a:lnTo>
                <a:close/>
              </a:path>
              <a:path w="78104" h="48768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4" h="48768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4" name="object 28">
            <a:extLst>
              <a:ext uri="{FF2B5EF4-FFF2-40B4-BE49-F238E27FC236}">
                <a16:creationId xmlns:a16="http://schemas.microsoft.com/office/drawing/2014/main" id="{3A75A754-9223-4383-B279-F5A811870C0A}"/>
              </a:ext>
            </a:extLst>
          </p:cNvPr>
          <p:cNvSpPr txBox="1"/>
          <p:nvPr/>
        </p:nvSpPr>
        <p:spPr>
          <a:xfrm>
            <a:off x="1406760" y="1327060"/>
            <a:ext cx="828675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orique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ABD394AB-6261-4273-B3FF-400E94BC6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35620"/>
            <a:ext cx="1776708" cy="6347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7D124D00-F169-4F2A-989E-5457161C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548" y="645496"/>
            <a:ext cx="1685765" cy="61525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0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 dirty="0"/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0" y="-90119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632" y="10570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635896" y="60297"/>
            <a:ext cx="136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solidFill>
                  <a:schemeClr val="bg1"/>
                </a:solidFill>
                <a:latin typeface="+mj-lt"/>
              </a:rPr>
              <a:t>Plan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Espace réservé de la date 11">
            <a:extLst>
              <a:ext uri="{FF2B5EF4-FFF2-40B4-BE49-F238E27FC236}">
                <a16:creationId xmlns:a16="http://schemas.microsoft.com/office/drawing/2014/main" id="{5DABB923-4406-4D39-8EEE-57A4C39B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D6D2E4EB-C178-4720-B7B8-C1E3BCA03284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19" name="Connecteur droit 14">
            <a:extLst>
              <a:ext uri="{FF2B5EF4-FFF2-40B4-BE49-F238E27FC236}">
                <a16:creationId xmlns:a16="http://schemas.microsoft.com/office/drawing/2014/main" id="{37DD0284-B771-4797-8F93-F75BBAA3CFD7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31">
            <a:extLst>
              <a:ext uri="{FF2B5EF4-FFF2-40B4-BE49-F238E27FC236}">
                <a16:creationId xmlns:a16="http://schemas.microsoft.com/office/drawing/2014/main" id="{0DADB53A-9138-49B9-B773-93938383C0A0}"/>
              </a:ext>
            </a:extLst>
          </p:cNvPr>
          <p:cNvGrpSpPr>
            <a:grpSpLocks/>
          </p:cNvGrpSpPr>
          <p:nvPr/>
        </p:nvGrpSpPr>
        <p:grpSpPr bwMode="auto">
          <a:xfrm>
            <a:off x="196923" y="1233647"/>
            <a:ext cx="260277" cy="288925"/>
            <a:chOff x="1519" y="1843"/>
            <a:chExt cx="182" cy="182"/>
          </a:xfrm>
        </p:grpSpPr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28C480DB-D492-4AF2-83E0-A407A446D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843"/>
              <a:ext cx="182" cy="18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val 33">
              <a:extLst>
                <a:ext uri="{FF2B5EF4-FFF2-40B4-BE49-F238E27FC236}">
                  <a16:creationId xmlns:a16="http://schemas.microsoft.com/office/drawing/2014/main" id="{B0D7CB8B-85CE-4B44-8D59-919773BB6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891"/>
              <a:ext cx="105" cy="10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Line 30">
            <a:extLst>
              <a:ext uri="{FF2B5EF4-FFF2-40B4-BE49-F238E27FC236}">
                <a16:creationId xmlns:a16="http://schemas.microsoft.com/office/drawing/2014/main" id="{9DC4086B-176F-48EC-AC12-315CDF442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83" y="1309847"/>
            <a:ext cx="7023103" cy="0"/>
          </a:xfrm>
          <a:prstGeom prst="line">
            <a:avLst/>
          </a:prstGeom>
          <a:noFill/>
          <a:ln w="38100" cmpd="dbl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56A41960-D09E-46F3-A1C7-6DB39CE314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1656030"/>
            <a:ext cx="0" cy="3088343"/>
          </a:xfrm>
          <a:prstGeom prst="line">
            <a:avLst/>
          </a:prstGeom>
          <a:noFill/>
          <a:ln w="38100" cmpd="dbl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9" name="AutoShape 16">
            <a:extLst>
              <a:ext uri="{FF2B5EF4-FFF2-40B4-BE49-F238E27FC236}">
                <a16:creationId xmlns:a16="http://schemas.microsoft.com/office/drawing/2014/main" id="{4107D4B0-5B9D-4470-AC4E-CF5F98F74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5" y="1648549"/>
            <a:ext cx="5808095" cy="45640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1" lang="fr-FR" sz="2000" b="1" dirty="0">
                <a:latin typeface="+mj-lt"/>
              </a:rPr>
              <a:t>  Introduction</a:t>
            </a:r>
            <a:endParaRPr kumimoji="1" lang="en-US" sz="2000" b="1" dirty="0">
              <a:latin typeface="+mj-lt"/>
            </a:endParaRPr>
          </a:p>
        </p:txBody>
      </p:sp>
      <p:sp>
        <p:nvSpPr>
          <p:cNvPr id="30" name="AutoShape 16">
            <a:extLst>
              <a:ext uri="{FF2B5EF4-FFF2-40B4-BE49-F238E27FC236}">
                <a16:creationId xmlns:a16="http://schemas.microsoft.com/office/drawing/2014/main" id="{F0430C4E-AEAF-40B0-A747-486A6FEB8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49" y="2253145"/>
            <a:ext cx="6689556" cy="45640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1" lang="fr-FR" sz="2000" b="1" dirty="0">
                <a:latin typeface="+mj-lt"/>
              </a:rPr>
              <a:t>Nettoyage de la data</a:t>
            </a:r>
          </a:p>
        </p:txBody>
      </p:sp>
      <p:sp>
        <p:nvSpPr>
          <p:cNvPr id="31" name="AutoShape 16">
            <a:extLst>
              <a:ext uri="{FF2B5EF4-FFF2-40B4-BE49-F238E27FC236}">
                <a16:creationId xmlns:a16="http://schemas.microsoft.com/office/drawing/2014/main" id="{C5B5E2D9-1B6B-45F6-94D3-B5CC57351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55" y="2805325"/>
            <a:ext cx="6689556" cy="45640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kumimoji="1" lang="fr-FR" sz="2000" b="1" dirty="0"/>
              <a:t>Open </a:t>
            </a:r>
            <a:r>
              <a:rPr kumimoji="1" lang="fr-FR" sz="2000" b="1" dirty="0" err="1"/>
              <a:t>Refine</a:t>
            </a:r>
            <a:r>
              <a:rPr kumimoji="1" lang="fr-FR" sz="2000" b="1" dirty="0"/>
              <a:t> : Data </a:t>
            </a:r>
            <a:r>
              <a:rPr kumimoji="1" lang="fr-FR" sz="2000" b="1" dirty="0" err="1"/>
              <a:t>cleaning</a:t>
            </a:r>
            <a:endParaRPr kumimoji="1" lang="fr-FR" sz="2000" b="1" dirty="0">
              <a:latin typeface="+mj-lt"/>
            </a:endParaRPr>
          </a:p>
        </p:txBody>
      </p:sp>
      <p:sp>
        <p:nvSpPr>
          <p:cNvPr id="32" name="AutoShape 16">
            <a:extLst>
              <a:ext uri="{FF2B5EF4-FFF2-40B4-BE49-F238E27FC236}">
                <a16:creationId xmlns:a16="http://schemas.microsoft.com/office/drawing/2014/main" id="{7096BA15-61DF-4F7C-A9CF-037D4ADE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89" y="3814676"/>
            <a:ext cx="6689556" cy="45640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1" lang="fr-FR" sz="2000" b="1" dirty="0">
                <a:latin typeface="+mj-lt"/>
              </a:rPr>
              <a:t>Visualisation &amp; </a:t>
            </a:r>
            <a:r>
              <a:rPr kumimoji="1" lang="fr-FR" sz="2000" b="1" dirty="0" err="1">
                <a:latin typeface="+mj-lt"/>
              </a:rPr>
              <a:t>reporting</a:t>
            </a:r>
            <a:endParaRPr kumimoji="1" lang="fr-FR" sz="2000" b="1" dirty="0">
              <a:latin typeface="+mj-lt"/>
            </a:endParaRPr>
          </a:p>
        </p:txBody>
      </p:sp>
      <p:sp>
        <p:nvSpPr>
          <p:cNvPr id="34" name="AutoShape 16">
            <a:extLst>
              <a:ext uri="{FF2B5EF4-FFF2-40B4-BE49-F238E27FC236}">
                <a16:creationId xmlns:a16="http://schemas.microsoft.com/office/drawing/2014/main" id="{14F30ECB-FB3F-46FC-8E58-8D33D5BB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83" y="4395252"/>
            <a:ext cx="6689556" cy="45640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1" lang="fr-FR" sz="2000" b="1" dirty="0">
                <a:latin typeface="+mj-lt"/>
              </a:rPr>
              <a:t>Conclusion </a:t>
            </a:r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C5B5E2D9-1B6B-45F6-94D3-B5CC57351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89" y="3323664"/>
            <a:ext cx="6673346" cy="41282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1" lang="fr-FR" sz="2000" b="1" dirty="0">
                <a:latin typeface="+mj-lt"/>
              </a:rPr>
              <a:t>Cartographie</a:t>
            </a:r>
          </a:p>
        </p:txBody>
      </p:sp>
      <p:sp>
        <p:nvSpPr>
          <p:cNvPr id="35" name="AutoShape 16">
            <a:extLst>
              <a:ext uri="{FF2B5EF4-FFF2-40B4-BE49-F238E27FC236}">
                <a16:creationId xmlns:a16="http://schemas.microsoft.com/office/drawing/2014/main" id="{A1C7F955-DF46-4729-8776-22E556B1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55" y="1648549"/>
            <a:ext cx="6545542" cy="47655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1" lang="fr-FR" sz="2000" b="1" dirty="0">
                <a:latin typeface="+mj-lt"/>
              </a:rPr>
              <a:t>  Introduction</a:t>
            </a:r>
            <a:endParaRPr kumimoji="1"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5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25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data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5"/>
            <a:ext cx="1368512" cy="68871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C635A3B9-9180-42E7-9FC9-22FBEA71986A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8223"/>
            <a:ext cx="1404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: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data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663" y="4468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255009" y="109090"/>
            <a:ext cx="5678337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Solution dédiée au nettoyage de la data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object 7">
            <a:extLst>
              <a:ext uri="{FF2B5EF4-FFF2-40B4-BE49-F238E27FC236}">
                <a16:creationId xmlns:a16="http://schemas.microsoft.com/office/drawing/2014/main" id="{CD90C250-CB01-450D-A067-8DA50C156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50" y="2151970"/>
            <a:ext cx="2089150" cy="3154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6" name="object 8">
            <a:extLst>
              <a:ext uri="{FF2B5EF4-FFF2-40B4-BE49-F238E27FC236}">
                <a16:creationId xmlns:a16="http://schemas.microsoft.com/office/drawing/2014/main" id="{3B861D3B-0F46-4D4E-873E-587E175C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339" y="1953280"/>
            <a:ext cx="6132512" cy="398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1FA0D1-8C1F-4BCE-A6A0-81FC803278D2}"/>
              </a:ext>
            </a:extLst>
          </p:cNvPr>
          <p:cNvSpPr/>
          <p:nvPr/>
        </p:nvSpPr>
        <p:spPr>
          <a:xfrm>
            <a:off x="3203848" y="4581128"/>
            <a:ext cx="3343728" cy="556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Regroupement de valeurs : algos </a:t>
            </a:r>
            <a:r>
              <a:rPr lang="fr-FR" b="1" dirty="0" err="1"/>
              <a:t>Clusterisation</a:t>
            </a:r>
            <a:r>
              <a:rPr lang="fr-FR" b="1" dirty="0"/>
              <a:t> et collision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28690C88-C7B9-4EC8-AAB9-439CEA75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804" y="657152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79" name="Rectangle 4">
            <a:extLst>
              <a:ext uri="{FF2B5EF4-FFF2-40B4-BE49-F238E27FC236}">
                <a16:creationId xmlns:a16="http://schemas.microsoft.com/office/drawing/2014/main" id="{00278B6C-1DF3-4263-AD69-15D3A367A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4" y="745728"/>
            <a:ext cx="1280130" cy="55628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32728F2B-D8E4-4506-9B5A-93B21243A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310" y="648872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data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D737E55E-11DD-4BB1-B1EB-C7400C400E5E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663" y="4468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255009" y="109090"/>
            <a:ext cx="5678337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Solution dédiée au nettoyage de la data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40D8E97D-954C-4BDA-BF9D-681110CC7E7F}"/>
              </a:ext>
            </a:extLst>
          </p:cNvPr>
          <p:cNvSpPr txBox="1">
            <a:spLocks/>
          </p:cNvSpPr>
          <p:nvPr/>
        </p:nvSpPr>
        <p:spPr bwMode="auto">
          <a:xfrm>
            <a:off x="146304" y="6210300"/>
            <a:ext cx="457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fontAlgn="base">
              <a:spcBef>
                <a:spcPct val="0"/>
              </a:spcBef>
              <a:spcAft>
                <a:spcPct val="0"/>
              </a:spcAft>
            </a:pPr>
            <a:fld id="{4610E90A-7C8A-4F0C-A189-8B60245C7535}" type="slidenum">
              <a:rPr lang="fr-FR" smtClean="0">
                <a:latin typeface="Arial" charset="0"/>
                <a:cs typeface="Arial" charset="0"/>
              </a:rPr>
              <a:pPr marL="254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r>
              <a:rPr lang="fr-FR">
                <a:latin typeface="Garamond" pitchFamily="18" charset="0"/>
                <a:ea typeface="Garamond" pitchFamily="18" charset="0"/>
                <a:cs typeface="Garamond" pitchFamily="18" charset="0"/>
              </a:rPr>
              <a:t>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1FA0D1-8C1F-4BCE-A6A0-81FC803278D2}"/>
              </a:ext>
            </a:extLst>
          </p:cNvPr>
          <p:cNvSpPr/>
          <p:nvPr/>
        </p:nvSpPr>
        <p:spPr>
          <a:xfrm>
            <a:off x="899592" y="1431727"/>
            <a:ext cx="3343728" cy="722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Effectuer des transformations et actions de nettoyage </a:t>
            </a: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A4D18205-D56C-48DE-9A28-EEF2A4A06F40}"/>
              </a:ext>
            </a:extLst>
          </p:cNvPr>
          <p:cNvSpPr txBox="1">
            <a:spLocks/>
          </p:cNvSpPr>
          <p:nvPr/>
        </p:nvSpPr>
        <p:spPr bwMode="auto">
          <a:xfrm>
            <a:off x="146304" y="6210300"/>
            <a:ext cx="457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fontAlgn="base">
              <a:spcBef>
                <a:spcPct val="0"/>
              </a:spcBef>
              <a:spcAft>
                <a:spcPct val="0"/>
              </a:spcAft>
            </a:pPr>
            <a:fld id="{697232E3-3F30-4880-BDB3-A3B527CC702A}" type="slidenum">
              <a:rPr lang="fr-FR" smtClean="0">
                <a:latin typeface="Arial" charset="0"/>
                <a:cs typeface="Arial" charset="0"/>
              </a:rPr>
              <a:pPr marL="254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r>
              <a:rPr lang="fr-FR">
                <a:latin typeface="Garamond" pitchFamily="18" charset="0"/>
                <a:ea typeface="Garamond" pitchFamily="18" charset="0"/>
                <a:cs typeface="Garamond" pitchFamily="18" charset="0"/>
              </a:rPr>
              <a:t>/</a:t>
            </a: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85DFE90A-0820-4252-8378-8E863B9DC2D1}"/>
              </a:ext>
            </a:extLst>
          </p:cNvPr>
          <p:cNvSpPr txBox="1"/>
          <p:nvPr/>
        </p:nvSpPr>
        <p:spPr>
          <a:xfrm>
            <a:off x="293267" y="5146203"/>
            <a:ext cx="96018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2"/>
                </a:solidFill>
                <a:latin typeface="Corbel"/>
                <a:cs typeface="Corbel"/>
              </a:rPr>
              <a:t>Langage de codage GREL : Google </a:t>
            </a:r>
            <a:r>
              <a:rPr lang="fr-FR" sz="2400" b="1" dirty="0" err="1">
                <a:solidFill>
                  <a:schemeClr val="tx2"/>
                </a:solidFill>
                <a:latin typeface="Corbel"/>
                <a:cs typeface="Corbel"/>
              </a:rPr>
              <a:t>Refine</a:t>
            </a:r>
            <a:r>
              <a:rPr lang="fr-FR" sz="2400" b="1" dirty="0">
                <a:solidFill>
                  <a:schemeClr val="tx2"/>
                </a:solidFill>
                <a:latin typeface="Corbel"/>
                <a:cs typeface="Corbel"/>
              </a:rPr>
              <a:t> Expression </a:t>
            </a:r>
            <a:r>
              <a:rPr lang="fr-FR" sz="2400" b="1" dirty="0" err="1">
                <a:solidFill>
                  <a:schemeClr val="tx2"/>
                </a:solidFill>
                <a:latin typeface="Corbel"/>
                <a:cs typeface="Corbel"/>
              </a:rPr>
              <a:t>Language</a:t>
            </a:r>
            <a:endParaRPr sz="2400" b="1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722E534E-FA83-495E-9B1F-5405507B5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2598738"/>
            <a:ext cx="2371725" cy="2571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2F12776E-6129-4478-A85A-55D88D5BC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87" y="3933320"/>
            <a:ext cx="3400425" cy="2174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EA760DAB-3CAE-4CD9-A7B8-9D0E84A23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809875"/>
            <a:ext cx="242888" cy="10366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7BC75140-E6CB-4F05-926E-81F50876C195}"/>
              </a:ext>
            </a:extLst>
          </p:cNvPr>
          <p:cNvSpPr>
            <a:spLocks/>
          </p:cNvSpPr>
          <p:nvPr/>
        </p:nvSpPr>
        <p:spPr bwMode="auto">
          <a:xfrm>
            <a:off x="2082800" y="2832100"/>
            <a:ext cx="79375" cy="873125"/>
          </a:xfrm>
          <a:custGeom>
            <a:avLst/>
            <a:gdLst/>
            <a:ahLst/>
            <a:cxnLst>
              <a:cxn ang="0">
                <a:pos x="25907" y="795146"/>
              </a:cxn>
              <a:cxn ang="0">
                <a:pos x="0" y="795146"/>
              </a:cxn>
              <a:cxn ang="0">
                <a:pos x="38861" y="872870"/>
              </a:cxn>
              <a:cxn ang="0">
                <a:pos x="71246" y="808100"/>
              </a:cxn>
              <a:cxn ang="0">
                <a:pos x="25907" y="808100"/>
              </a:cxn>
              <a:cxn ang="0">
                <a:pos x="25907" y="795146"/>
              </a:cxn>
              <a:cxn ang="0">
                <a:pos x="51815" y="0"/>
              </a:cxn>
              <a:cxn ang="0">
                <a:pos x="25907" y="0"/>
              </a:cxn>
              <a:cxn ang="0">
                <a:pos x="25907" y="808100"/>
              </a:cxn>
              <a:cxn ang="0">
                <a:pos x="51815" y="808100"/>
              </a:cxn>
              <a:cxn ang="0">
                <a:pos x="51815" y="0"/>
              </a:cxn>
              <a:cxn ang="0">
                <a:pos x="77723" y="795146"/>
              </a:cxn>
              <a:cxn ang="0">
                <a:pos x="51815" y="795146"/>
              </a:cxn>
              <a:cxn ang="0">
                <a:pos x="51815" y="808100"/>
              </a:cxn>
              <a:cxn ang="0">
                <a:pos x="71246" y="808100"/>
              </a:cxn>
              <a:cxn ang="0">
                <a:pos x="77723" y="795146"/>
              </a:cxn>
            </a:cxnLst>
            <a:rect l="0" t="0" r="r" b="b"/>
            <a:pathLst>
              <a:path w="78105" h="873125">
                <a:moveTo>
                  <a:pt x="25907" y="795146"/>
                </a:moveTo>
                <a:lnTo>
                  <a:pt x="0" y="795146"/>
                </a:lnTo>
                <a:lnTo>
                  <a:pt x="38861" y="872870"/>
                </a:lnTo>
                <a:lnTo>
                  <a:pt x="71246" y="808100"/>
                </a:lnTo>
                <a:lnTo>
                  <a:pt x="25907" y="808100"/>
                </a:lnTo>
                <a:lnTo>
                  <a:pt x="25907" y="795146"/>
                </a:lnTo>
                <a:close/>
              </a:path>
              <a:path w="78105" h="873125">
                <a:moveTo>
                  <a:pt x="51815" y="0"/>
                </a:moveTo>
                <a:lnTo>
                  <a:pt x="25907" y="0"/>
                </a:lnTo>
                <a:lnTo>
                  <a:pt x="25907" y="808100"/>
                </a:lnTo>
                <a:lnTo>
                  <a:pt x="51815" y="808100"/>
                </a:lnTo>
                <a:lnTo>
                  <a:pt x="51815" y="0"/>
                </a:lnTo>
                <a:close/>
              </a:path>
              <a:path w="78105" h="873125">
                <a:moveTo>
                  <a:pt x="77723" y="795146"/>
                </a:moveTo>
                <a:lnTo>
                  <a:pt x="51815" y="795146"/>
                </a:lnTo>
                <a:lnTo>
                  <a:pt x="51815" y="808100"/>
                </a:lnTo>
                <a:lnTo>
                  <a:pt x="71246" y="808100"/>
                </a:lnTo>
                <a:lnTo>
                  <a:pt x="77723" y="79514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342AC48-B00D-4805-9D3B-EBCE48B3442D}"/>
              </a:ext>
            </a:extLst>
          </p:cNvPr>
          <p:cNvSpPr/>
          <p:nvPr/>
        </p:nvSpPr>
        <p:spPr>
          <a:xfrm>
            <a:off x="4422348" y="2568304"/>
            <a:ext cx="4470988" cy="166794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Passons à l’acte =&gt; allons au TP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4A3D9539-9B11-4EE5-94A5-E3609499B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8223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B1B9F81E-089F-4601-B321-5E63CEB0A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8223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data</a:t>
            </a:r>
          </a:p>
        </p:txBody>
      </p:sp>
      <p:sp>
        <p:nvSpPr>
          <p:cNvPr id="61" name="Rectangle 4">
            <a:extLst>
              <a:ext uri="{FF2B5EF4-FFF2-40B4-BE49-F238E27FC236}">
                <a16:creationId xmlns:a16="http://schemas.microsoft.com/office/drawing/2014/main" id="{5CBD8AED-F5E4-4F39-8BF4-E6C97074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8223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8BD47B96-1C4C-4EF8-8FA9-6BDAE303F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8223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D097E9B9-3E10-4C8F-AD8F-B6CDAFC9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00" y="628223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BF655259-209A-491F-A778-D10A89CF4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2662"/>
            <a:ext cx="1440205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: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data </a:t>
            </a:r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9" grpId="0" animBg="1"/>
      <p:bldP spid="31" grpId="0" animBg="1"/>
      <p:bldP spid="33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988000" y="620732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A89686A4-80CE-46DB-BC09-E5C0CBE77638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00512" y="106421"/>
            <a:ext cx="4463776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   Cartographie de l’information 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6B9F133-F9D6-466D-9090-02A4022E7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0643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2D7816EA-1B06-4FCB-98C9-A4228D4CEFA4}"/>
              </a:ext>
            </a:extLst>
          </p:cNvPr>
          <p:cNvSpPr txBox="1"/>
          <p:nvPr/>
        </p:nvSpPr>
        <p:spPr>
          <a:xfrm>
            <a:off x="63828" y="2685302"/>
            <a:ext cx="209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Collecter, extraire les données pour constituer une base de donnée.</a:t>
            </a:r>
          </a:p>
        </p:txBody>
      </p:sp>
      <p:sp>
        <p:nvSpPr>
          <p:cNvPr id="19" name="Chevron 5">
            <a:extLst>
              <a:ext uri="{FF2B5EF4-FFF2-40B4-BE49-F238E27FC236}">
                <a16:creationId xmlns:a16="http://schemas.microsoft.com/office/drawing/2014/main" id="{F8AC5E2E-E6E2-4A4F-846F-38F4849E18FD}"/>
              </a:ext>
            </a:extLst>
          </p:cNvPr>
          <p:cNvSpPr/>
          <p:nvPr/>
        </p:nvSpPr>
        <p:spPr>
          <a:xfrm>
            <a:off x="1954665" y="2884634"/>
            <a:ext cx="688933" cy="80166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hevron 6">
            <a:extLst>
              <a:ext uri="{FF2B5EF4-FFF2-40B4-BE49-F238E27FC236}">
                <a16:creationId xmlns:a16="http://schemas.microsoft.com/office/drawing/2014/main" id="{4B60055B-8308-45F2-A868-2C66C1DA6758}"/>
              </a:ext>
            </a:extLst>
          </p:cNvPr>
          <p:cNvSpPr/>
          <p:nvPr/>
        </p:nvSpPr>
        <p:spPr>
          <a:xfrm>
            <a:off x="4344734" y="2917886"/>
            <a:ext cx="688933" cy="80166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C41C5A0-DD46-4BB6-AC78-7115B2D1D6A3}"/>
              </a:ext>
            </a:extLst>
          </p:cNvPr>
          <p:cNvSpPr txBox="1"/>
          <p:nvPr/>
        </p:nvSpPr>
        <p:spPr>
          <a:xfrm>
            <a:off x="2677550" y="2832841"/>
            <a:ext cx="188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Nettoyer et structurer la base de donnée.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73BD834-E1EB-480C-8551-C24C5336E087}"/>
              </a:ext>
            </a:extLst>
          </p:cNvPr>
          <p:cNvSpPr txBox="1"/>
          <p:nvPr/>
        </p:nvSpPr>
        <p:spPr>
          <a:xfrm>
            <a:off x="4941039" y="2894661"/>
            <a:ext cx="1378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Construire et analyser la carte.</a:t>
            </a:r>
          </a:p>
        </p:txBody>
      </p:sp>
      <p:sp>
        <p:nvSpPr>
          <p:cNvPr id="23" name="Chevron 9">
            <a:extLst>
              <a:ext uri="{FF2B5EF4-FFF2-40B4-BE49-F238E27FC236}">
                <a16:creationId xmlns:a16="http://schemas.microsoft.com/office/drawing/2014/main" id="{3B9E93A1-4FD1-44A1-B5E0-977EDFB8AAC7}"/>
              </a:ext>
            </a:extLst>
          </p:cNvPr>
          <p:cNvSpPr/>
          <p:nvPr/>
        </p:nvSpPr>
        <p:spPr>
          <a:xfrm>
            <a:off x="6222277" y="2912416"/>
            <a:ext cx="688933" cy="80166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7E030DA-9167-49BD-B4D8-ACA0BCFE169E}"/>
              </a:ext>
            </a:extLst>
          </p:cNvPr>
          <p:cNvSpPr txBox="1"/>
          <p:nvPr/>
        </p:nvSpPr>
        <p:spPr>
          <a:xfrm>
            <a:off x="7034933" y="2990084"/>
            <a:ext cx="163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Communiquer les résultats. 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FB41DA0-59AF-40AC-8C63-19F86FA2E694}"/>
              </a:ext>
            </a:extLst>
          </p:cNvPr>
          <p:cNvSpPr/>
          <p:nvPr/>
        </p:nvSpPr>
        <p:spPr>
          <a:xfrm>
            <a:off x="2960250" y="1642469"/>
            <a:ext cx="2768968" cy="8016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Quel Processus ?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94787A4-5025-47AE-BEA0-58C445FEB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32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08F7F374-3906-4334-AF29-679A6EBCC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32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92EE732-7DBA-4CA5-9A30-2051E20C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643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D9179DDC-BB2D-4A90-8F2D-35AFAFE7C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687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6BA23025-D41B-439D-8DE2-4633FD524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643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349D84B1-C789-4F39-9E46-D321D51B4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643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D5098663-114F-4064-9BA6-E06DC92CA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00" y="620643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D7550D43-8D5B-4628-B924-FABA7AD2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510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2CB89207-F9A3-49D7-8BA0-9046E81E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554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079AD27D-16D1-4DFC-8A8F-53C3A61A1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919" y="686957"/>
            <a:ext cx="1404000" cy="575127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874C3E4C-6E55-4EFA-BC3C-3B5233ED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510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91C35C71-B862-438F-BD03-970CC0E92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83910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073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FF3C41-425D-4878-82EE-B05242BF8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FF6690-0A72-4D54-BF9F-E1A6F0F35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466E8713-6E32-4821-BBDA-EBD9BD778988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8223"/>
            <a:ext cx="1404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00512" y="106421"/>
            <a:ext cx="4463776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   Cartographie de l’information 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6B9F133-F9D6-466D-9090-02A4022E7C48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4DD5743A-DD4E-4DD3-802D-AC393F11F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326219"/>
              </p:ext>
            </p:extLst>
          </p:nvPr>
        </p:nvGraphicFramePr>
        <p:xfrm>
          <a:off x="33389" y="-243408"/>
          <a:ext cx="9582943" cy="614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Flèche droite rayée 6">
            <a:extLst>
              <a:ext uri="{FF2B5EF4-FFF2-40B4-BE49-F238E27FC236}">
                <a16:creationId xmlns:a16="http://schemas.microsoft.com/office/drawing/2014/main" id="{44E4A12E-730B-4DFA-B905-4D97C7ADDCB9}"/>
              </a:ext>
            </a:extLst>
          </p:cNvPr>
          <p:cNvSpPr/>
          <p:nvPr/>
        </p:nvSpPr>
        <p:spPr>
          <a:xfrm>
            <a:off x="2818463" y="3996536"/>
            <a:ext cx="871537" cy="414338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Flèche droite rayée 7">
            <a:extLst>
              <a:ext uri="{FF2B5EF4-FFF2-40B4-BE49-F238E27FC236}">
                <a16:creationId xmlns:a16="http://schemas.microsoft.com/office/drawing/2014/main" id="{2D123F8A-5619-4384-A1C5-D56F7E913C45}"/>
              </a:ext>
            </a:extLst>
          </p:cNvPr>
          <p:cNvSpPr/>
          <p:nvPr/>
        </p:nvSpPr>
        <p:spPr>
          <a:xfrm>
            <a:off x="5732939" y="3996536"/>
            <a:ext cx="871537" cy="414338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8E7299E-07A8-4F32-B434-22394568147A}"/>
              </a:ext>
            </a:extLst>
          </p:cNvPr>
          <p:cNvSpPr txBox="1"/>
          <p:nvPr/>
        </p:nvSpPr>
        <p:spPr>
          <a:xfrm>
            <a:off x="37046" y="4719795"/>
            <a:ext cx="9790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BA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cartographie: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 l’analyse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représentation visuelle.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Enrichit et accompagne le processus de la veille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 de nouvelle perspectives, dévoile de nouvelles pistes à surveiller…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12FC9E3-172B-4BB5-87D3-90254A00AFE8}"/>
              </a:ext>
            </a:extLst>
          </p:cNvPr>
          <p:cNvSpPr txBox="1"/>
          <p:nvPr/>
        </p:nvSpPr>
        <p:spPr>
          <a:xfrm>
            <a:off x="11095235" y="6372228"/>
            <a:ext cx="116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hlinkClick r:id="rId13" action="ppaction://hlinkfile"/>
              </a:rPr>
              <a:t>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B8695DAE-D4CE-42FC-B005-823140DF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00" y="620643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6D09B27B-41D2-49DD-B7F8-8ED94A36F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510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79C10BFD-44AA-4D9A-8910-50D535C12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554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A44777BB-C90B-4F84-AB30-B2569469A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08" y="679513"/>
            <a:ext cx="1404000" cy="575127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204D43D5-760A-4A23-9E4D-4AC061513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510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61" name="Rectangle 4">
            <a:extLst>
              <a:ext uri="{FF2B5EF4-FFF2-40B4-BE49-F238E27FC236}">
                <a16:creationId xmlns:a16="http://schemas.microsoft.com/office/drawing/2014/main" id="{BEF0C65E-C423-44C3-86B2-7CBBB11D8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13062"/>
            <a:ext cx="1368512" cy="62510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506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FF3C41-425D-4878-82EE-B05242BF8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FF6690-0A72-4D54-BF9F-E1A6F0F35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27" grpId="0">
        <p:bldAsOne/>
      </p:bldGraphic>
      <p:bldP spid="28" grpId="0" animBg="1"/>
      <p:bldP spid="29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7226A27F-EE82-41D9-BD2F-43BE037F4FD5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8223"/>
            <a:ext cx="1404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00512" y="106421"/>
            <a:ext cx="4463776" cy="821937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</a:rPr>
              <a:t>   Cartographie de l’information </a:t>
            </a:r>
          </a:p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6B9F133-F9D6-466D-9090-02A4022E7C48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4DD5743A-DD4E-4DD3-802D-AC393F11F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846947"/>
              </p:ext>
            </p:extLst>
          </p:nvPr>
        </p:nvGraphicFramePr>
        <p:xfrm>
          <a:off x="621500" y="1326485"/>
          <a:ext cx="9582943" cy="614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412FC9E3-172B-4BB5-87D3-90254A00AFE8}"/>
              </a:ext>
            </a:extLst>
          </p:cNvPr>
          <p:cNvSpPr txBox="1"/>
          <p:nvPr/>
        </p:nvSpPr>
        <p:spPr>
          <a:xfrm>
            <a:off x="11095235" y="6372228"/>
            <a:ext cx="116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hlinkClick r:id="rId13" action="ppaction://hlinkfile"/>
              </a:rPr>
              <a:t>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FE07BB-F44A-42C7-AC5F-5B5B044891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498" y="1650032"/>
            <a:ext cx="1072342" cy="107234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E2DDCB6-6AA7-48E9-A4C7-870CA327BA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1279" y="2388023"/>
            <a:ext cx="2166938" cy="84269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B601E-CF29-4E4C-A197-B02A95F313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9778" y="4406116"/>
            <a:ext cx="2166938" cy="13335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51D256A-FC71-42E6-AAFA-ADA03E150C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1121" y="2112514"/>
            <a:ext cx="1590675" cy="9525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0D5A05E-4B59-454E-992F-EA215DF7DD95}"/>
              </a:ext>
            </a:extLst>
          </p:cNvPr>
          <p:cNvSpPr txBox="1"/>
          <p:nvPr/>
        </p:nvSpPr>
        <p:spPr>
          <a:xfrm>
            <a:off x="3899240" y="1572871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Table2net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FC53E1A-F3DA-4122-9B64-192DC9A74D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8453" y="3317098"/>
            <a:ext cx="1829666" cy="844461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EABCB25-C2FD-425C-ABCD-14BC4D3BC1AA}"/>
              </a:ext>
            </a:extLst>
          </p:cNvPr>
          <p:cNvCxnSpPr/>
          <p:nvPr/>
        </p:nvCxnSpPr>
        <p:spPr>
          <a:xfrm>
            <a:off x="1833901" y="2484466"/>
            <a:ext cx="20653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873C91A-4B28-4C75-9387-2F9A8BF97BFE}"/>
              </a:ext>
            </a:extLst>
          </p:cNvPr>
          <p:cNvCxnSpPr>
            <a:cxnSpLocks/>
          </p:cNvCxnSpPr>
          <p:nvPr/>
        </p:nvCxnSpPr>
        <p:spPr>
          <a:xfrm>
            <a:off x="5642525" y="2460177"/>
            <a:ext cx="1120176" cy="524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281FDCF-863D-47ED-81B0-06FD5C66154E}"/>
              </a:ext>
            </a:extLst>
          </p:cNvPr>
          <p:cNvCxnSpPr/>
          <p:nvPr/>
        </p:nvCxnSpPr>
        <p:spPr>
          <a:xfrm flipV="1">
            <a:off x="6192867" y="3412297"/>
            <a:ext cx="1120176" cy="728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0AD39AF3-DB6B-45CD-9989-C5A5DEDAF2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372" y="3089653"/>
            <a:ext cx="944880" cy="944880"/>
          </a:xfrm>
          <a:prstGeom prst="rect">
            <a:avLst/>
          </a:prstGeom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A9731A30-3CEE-426C-8A92-9FE5EF8324F4}"/>
              </a:ext>
            </a:extLst>
          </p:cNvPr>
          <p:cNvCxnSpPr/>
          <p:nvPr/>
        </p:nvCxnSpPr>
        <p:spPr>
          <a:xfrm>
            <a:off x="1545901" y="3792986"/>
            <a:ext cx="20653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Image 49">
            <a:extLst>
              <a:ext uri="{FF2B5EF4-FFF2-40B4-BE49-F238E27FC236}">
                <a16:creationId xmlns:a16="http://schemas.microsoft.com/office/drawing/2014/main" id="{55742211-B115-447B-A4EE-63F50CE42C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1992" y="4941890"/>
            <a:ext cx="1142643" cy="1142643"/>
          </a:xfrm>
          <a:prstGeom prst="rect">
            <a:avLst/>
          </a:prstGeom>
        </p:spPr>
      </p:pic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3B43DDF-B36C-49C5-A917-83D4C1E20497}"/>
              </a:ext>
            </a:extLst>
          </p:cNvPr>
          <p:cNvCxnSpPr/>
          <p:nvPr/>
        </p:nvCxnSpPr>
        <p:spPr>
          <a:xfrm>
            <a:off x="1554380" y="5531514"/>
            <a:ext cx="20653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Image 51">
            <a:extLst>
              <a:ext uri="{FF2B5EF4-FFF2-40B4-BE49-F238E27FC236}">
                <a16:creationId xmlns:a16="http://schemas.microsoft.com/office/drawing/2014/main" id="{6AA08E78-13D8-48EF-91D2-60B45223789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62966" y="4976611"/>
            <a:ext cx="1746984" cy="1098810"/>
          </a:xfrm>
          <a:prstGeom prst="rect">
            <a:avLst/>
          </a:prstGeom>
        </p:spPr>
      </p:pic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852F524D-3E6B-469E-BBD0-63B0C7F99B73}"/>
              </a:ext>
            </a:extLst>
          </p:cNvPr>
          <p:cNvCxnSpPr/>
          <p:nvPr/>
        </p:nvCxnSpPr>
        <p:spPr>
          <a:xfrm flipV="1">
            <a:off x="5958685" y="3852857"/>
            <a:ext cx="1122619" cy="2222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>
            <a:extLst>
              <a:ext uri="{FF2B5EF4-FFF2-40B4-BE49-F238E27FC236}">
                <a16:creationId xmlns:a16="http://schemas.microsoft.com/office/drawing/2014/main" id="{E8C56628-B937-4F69-91F3-0FC3D77C70E2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396711" y="1583400"/>
            <a:ext cx="706988" cy="706988"/>
          </a:xfrm>
          <a:prstGeom prst="rect">
            <a:avLst/>
          </a:prstGeom>
        </p:spPr>
      </p:pic>
      <p:sp>
        <p:nvSpPr>
          <p:cNvPr id="55" name="Ellipse 54">
            <a:extLst>
              <a:ext uri="{FF2B5EF4-FFF2-40B4-BE49-F238E27FC236}">
                <a16:creationId xmlns:a16="http://schemas.microsoft.com/office/drawing/2014/main" id="{D90DBFC8-76F0-4D82-9148-F43A3D6D65C6}"/>
              </a:ext>
            </a:extLst>
          </p:cNvPr>
          <p:cNvSpPr/>
          <p:nvPr/>
        </p:nvSpPr>
        <p:spPr>
          <a:xfrm>
            <a:off x="6192867" y="1316514"/>
            <a:ext cx="2450943" cy="9855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Passons à l’acte =&gt; allons au TP</a:t>
            </a: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64C9C4F6-9F7C-4DD9-A582-EF369B9A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00" y="620643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4D8C179B-C73C-4AA1-A69C-931BA9A88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510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6D471B57-A9DC-4B3E-8E37-8329F79FC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554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0C03B9DF-3422-46E7-AE28-7180A79C2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08" y="688129"/>
            <a:ext cx="1404000" cy="575127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DF7FD389-2A22-464A-9C23-F1F67FE2D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510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61" name="Rectangle 4">
            <a:extLst>
              <a:ext uri="{FF2B5EF4-FFF2-40B4-BE49-F238E27FC236}">
                <a16:creationId xmlns:a16="http://schemas.microsoft.com/office/drawing/2014/main" id="{E0F506B3-DC9B-43B1-9364-485A1A0B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13062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73FEE970-67F3-476D-97F2-530B8031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221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85350A6F-13F0-4DE9-8181-B5D1344D9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265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A262F836-DB02-41F8-ABF6-DF2C52314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08" y="687840"/>
            <a:ext cx="1404000" cy="575127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id="{4252C1A5-55E8-4A32-B765-75B87388D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221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C8589EC0-0E50-4DAF-99AC-4B436C9A4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12773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023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FF3C41-425D-4878-82EE-B05242BF8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FF6690-0A72-4D54-BF9F-E1A6F0F35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27" grpId="0">
        <p:bldAsOne/>
      </p:bldGraphic>
      <p:bldP spid="26" grpId="0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7281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65F4B093-CD2C-46CE-9642-D86165306A87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288699" y="670720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1D70277-F13C-4ED8-A258-E3B03663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6" y="1452450"/>
            <a:ext cx="3797928" cy="2198832"/>
          </a:xfrm>
          <a:prstGeom prst="rect">
            <a:avLst/>
          </a:prstGeom>
        </p:spPr>
      </p:pic>
      <p:pic>
        <p:nvPicPr>
          <p:cNvPr id="18" name="Picture 4" descr="http://zenmarketinginc.com/wp-content/uploads/2013/12/Content-Smartgraph.png">
            <a:extLst>
              <a:ext uri="{FF2B5EF4-FFF2-40B4-BE49-F238E27FC236}">
                <a16:creationId xmlns:a16="http://schemas.microsoft.com/office/drawing/2014/main" id="{FAF57A22-313E-4C8C-99D4-581BBF37C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5606" r="10341" b="7246"/>
          <a:stretch/>
        </p:blipFill>
        <p:spPr bwMode="auto">
          <a:xfrm>
            <a:off x="4554466" y="4058523"/>
            <a:ext cx="2855742" cy="2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4941119-C4B6-4E3F-9DC2-7FA116E21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29" y="4058522"/>
            <a:ext cx="3826680" cy="211607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0D7AB9B-A4D2-4BF9-988A-B42B96483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782" y="1406263"/>
            <a:ext cx="3106286" cy="219883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143944B-BEE0-459C-8218-9232C9917F00}"/>
              </a:ext>
            </a:extLst>
          </p:cNvPr>
          <p:cNvSpPr txBox="1"/>
          <p:nvPr/>
        </p:nvSpPr>
        <p:spPr>
          <a:xfrm>
            <a:off x="856456" y="3601046"/>
            <a:ext cx="656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BA0128"/>
                </a:solidFill>
                <a:latin typeface="Arial Black" panose="020B0A04020102020204" pitchFamily="34" charset="0"/>
              </a:rPr>
              <a:t>Il existe différentes formes de visualisation 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DDE19627-161F-490D-B994-F1513521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46992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30C6BC97-367D-42A4-9AEC-B54F1F11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407" y="728087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0ABB0DE1-6D8F-4A6A-B614-EF49FB851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46992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EED1EB7-65D2-4A6A-BE6A-B879AA23F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39545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275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525" y="1807350"/>
            <a:ext cx="2383155" cy="12920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775" b="1" spc="110" dirty="0">
                <a:latin typeface="Trebuchet MS"/>
                <a:cs typeface="Trebuchet MS"/>
              </a:rPr>
              <a:t>Les</a:t>
            </a:r>
            <a:r>
              <a:rPr sz="2775" b="1" spc="-240" dirty="0">
                <a:latin typeface="Trebuchet MS"/>
                <a:cs typeface="Trebuchet MS"/>
              </a:rPr>
              <a:t> </a:t>
            </a:r>
            <a:r>
              <a:rPr sz="2775" b="1" spc="25" dirty="0">
                <a:latin typeface="Trebuchet MS"/>
                <a:cs typeface="Trebuchet MS"/>
              </a:rPr>
              <a:t>différents  </a:t>
            </a:r>
            <a:r>
              <a:rPr sz="2775" b="1" spc="80" dirty="0">
                <a:latin typeface="Trebuchet MS"/>
                <a:cs typeface="Trebuchet MS"/>
              </a:rPr>
              <a:t>types </a:t>
            </a:r>
            <a:r>
              <a:rPr sz="2775" b="1" spc="120" dirty="0">
                <a:latin typeface="Trebuchet MS"/>
                <a:cs typeface="Trebuchet MS"/>
              </a:rPr>
              <a:t>de  </a:t>
            </a:r>
            <a:r>
              <a:rPr sz="2775" b="1" spc="40" dirty="0">
                <a:latin typeface="Trebuchet MS"/>
                <a:cs typeface="Trebuchet MS"/>
              </a:rPr>
              <a:t>visualisation</a:t>
            </a:r>
            <a:r>
              <a:rPr sz="2775" b="1" spc="-215" dirty="0">
                <a:latin typeface="Trebuchet MS"/>
                <a:cs typeface="Trebuchet MS"/>
              </a:rPr>
              <a:t> </a:t>
            </a:r>
            <a:r>
              <a:rPr sz="2775" b="1" spc="-340" dirty="0">
                <a:latin typeface="Trebuchet MS"/>
                <a:cs typeface="Trebuchet MS"/>
              </a:rPr>
              <a:t>:</a:t>
            </a:r>
            <a:endParaRPr sz="2775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526" y="3521851"/>
            <a:ext cx="2034539" cy="439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75" b="1" spc="60" dirty="0">
                <a:latin typeface="Trebuchet MS"/>
                <a:cs typeface="Trebuchet MS"/>
              </a:rPr>
              <a:t>Storytelling</a:t>
            </a:r>
            <a:endParaRPr sz="2775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526" y="5316871"/>
            <a:ext cx="3856990" cy="16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75" u="sng" spc="-5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Arial"/>
                <a:cs typeface="Arial"/>
                <a:hlinkClick r:id="rId2"/>
              </a:rPr>
              <a:t>http://www.bloomberg.com/graphics/2015-whats-warming-the-world/</a:t>
            </a:r>
            <a:endParaRPr sz="975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9978" y="1904127"/>
            <a:ext cx="5968851" cy="3349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2140DD-97A2-42A2-BD01-B8086A1C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AE3118F-C71B-458D-A1FD-FF4838F8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DD4BB17-1D02-4262-BA45-A95ACDD99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4DC1F94-2FFF-40E3-8C95-E8DB3336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946AD5E-D8FE-4CAC-940A-38909812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60F1FDCF-36B3-4800-A4A4-C2960636B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3B4094A-DF0A-468B-A5FB-4C7E540C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819447-E82C-456C-8BBD-76EB68AEFACC}"/>
              </a:ext>
            </a:extLst>
          </p:cNvPr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13D5E59-5F92-4036-9E12-50692471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782" y="635151"/>
            <a:ext cx="1368512" cy="7281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3A47C6E-7D82-48E3-86D8-A6D4A383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343" y="703150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7393A12-985C-4251-881B-BE00342C0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189" y="684245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41790D39-491F-4B0E-8F8F-416268BC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343" y="703150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D50718A3-624E-4577-9B69-9E5D893C5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9" y="695703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FC361935-C869-410C-823A-2E0CA93F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481" y="647737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3105D607-C56F-46EA-B8DE-4F9745C84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343" y="724009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5170442-D505-4681-B007-9CBEC965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189" y="714523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4404947F-EC2D-43DE-9007-FBE16693B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343" y="724009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2FA3B1DE-5864-4F01-908A-B5B904313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169" y="716562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cxnSp>
        <p:nvCxnSpPr>
          <p:cNvPr id="29" name="Connecteur droit 14">
            <a:extLst>
              <a:ext uri="{FF2B5EF4-FFF2-40B4-BE49-F238E27FC236}">
                <a16:creationId xmlns:a16="http://schemas.microsoft.com/office/drawing/2014/main" id="{83666262-BFFF-4004-9B76-3D2B66D1A7B6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F7347252-70C8-46FA-B501-128ACDAD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B5C3-C525-4C8F-9A47-CE10A741392F}" type="datetime1">
              <a:rPr lang="fr-FR" smtClean="0"/>
              <a:t>28/05/2022</a:t>
            </a:fld>
            <a:endParaRPr lang="fr-BE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7B3AFBEC-0CE9-46B1-B12F-0F7857B1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18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199" y="1272900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525" y="1816025"/>
            <a:ext cx="2383155" cy="1292020"/>
          </a:xfrm>
          <a:prstGeom prst="rect">
            <a:avLst/>
          </a:prstGeom>
        </p:spPr>
        <p:txBody>
          <a:bodyPr vert="horz" wrap="square" lIns="0" tIns="10795" rIns="0" bIns="0" rtlCol="0" anchor="ctr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775" spc="110" dirty="0"/>
              <a:t>Les</a:t>
            </a:r>
            <a:r>
              <a:rPr sz="2775" spc="-240" dirty="0"/>
              <a:t> </a:t>
            </a:r>
            <a:r>
              <a:rPr sz="2775" spc="25" dirty="0"/>
              <a:t>différents  </a:t>
            </a:r>
            <a:r>
              <a:rPr sz="2775" spc="80" dirty="0"/>
              <a:t>types </a:t>
            </a:r>
            <a:r>
              <a:rPr sz="2775" spc="120" dirty="0"/>
              <a:t>de  </a:t>
            </a:r>
            <a:r>
              <a:rPr sz="2775" spc="40" dirty="0"/>
              <a:t>visualisation</a:t>
            </a:r>
            <a:r>
              <a:rPr sz="2775" spc="-215" dirty="0"/>
              <a:t> </a:t>
            </a:r>
            <a:r>
              <a:rPr sz="2775" spc="-340" dirty="0"/>
              <a:t>:</a:t>
            </a:r>
            <a:endParaRPr sz="2775"/>
          </a:p>
        </p:txBody>
      </p:sp>
      <p:sp>
        <p:nvSpPr>
          <p:cNvPr id="4" name="object 4"/>
          <p:cNvSpPr txBox="1"/>
          <p:nvPr/>
        </p:nvSpPr>
        <p:spPr>
          <a:xfrm>
            <a:off x="392525" y="3521851"/>
            <a:ext cx="2274570" cy="439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75" b="1" spc="65" dirty="0">
                <a:latin typeface="Trebuchet MS"/>
                <a:cs typeface="Trebuchet MS"/>
              </a:rPr>
              <a:t>Cartographie</a:t>
            </a:r>
            <a:endParaRPr sz="2775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6901" y="1759401"/>
            <a:ext cx="5829799" cy="3786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7E5F4B-FB9E-4094-9652-ED90B926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C40A38E-F5D5-4033-BA7B-5E60C006E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C31C01C-F03E-42B7-9071-73AF7D10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00" y="620775"/>
            <a:ext cx="1368512" cy="73040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438594E-0DE7-423E-A86B-088A7412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9CCE77E-A302-44FF-81EF-4492C24D9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F161F728-7595-4F9D-B097-B3ED37E60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39DBEBF-12C7-42B4-B3A1-B993579B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0E2DE9-3ABF-466F-9796-F440B9CDFBCD}"/>
              </a:ext>
            </a:extLst>
          </p:cNvPr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D7FB11E-64F7-4F19-90F3-667218EF9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570" y="673009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451A9D5-F35E-4397-A516-AD943D981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365" y="720685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0CF6AEA9-8CBF-4178-9384-215BF2802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211" y="701780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23DE42-4AB5-43BB-8037-C9400D7DB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365" y="720685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27D2E21F-0A05-4205-9E9B-540078C2C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47" y="713238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cxnSp>
        <p:nvCxnSpPr>
          <p:cNvPr id="23" name="Connecteur droit 14">
            <a:extLst>
              <a:ext uri="{FF2B5EF4-FFF2-40B4-BE49-F238E27FC236}">
                <a16:creationId xmlns:a16="http://schemas.microsoft.com/office/drawing/2014/main" id="{E17B0CF9-D0C5-43E7-9A50-391459E61805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115E1005-AF45-4221-A062-BE09B0FD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A707-B1A0-476F-B95D-48DDBFA07C14}" type="datetime1">
              <a:rPr lang="fr-FR" smtClean="0"/>
              <a:t>28/05/2022</a:t>
            </a:fld>
            <a:endParaRPr lang="fr-BE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0101C113-5D22-408F-A93C-485594A4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83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525" y="1807350"/>
            <a:ext cx="2383155" cy="12920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775" b="1" spc="110" dirty="0">
                <a:latin typeface="Trebuchet MS"/>
                <a:cs typeface="Trebuchet MS"/>
              </a:rPr>
              <a:t>Les</a:t>
            </a:r>
            <a:r>
              <a:rPr sz="2775" b="1" spc="-240" dirty="0">
                <a:latin typeface="Trebuchet MS"/>
                <a:cs typeface="Trebuchet MS"/>
              </a:rPr>
              <a:t> </a:t>
            </a:r>
            <a:r>
              <a:rPr sz="2775" b="1" spc="25" dirty="0">
                <a:latin typeface="Trebuchet MS"/>
                <a:cs typeface="Trebuchet MS"/>
              </a:rPr>
              <a:t>différents  </a:t>
            </a:r>
            <a:r>
              <a:rPr sz="2775" b="1" spc="80" dirty="0">
                <a:latin typeface="Trebuchet MS"/>
                <a:cs typeface="Trebuchet MS"/>
              </a:rPr>
              <a:t>types </a:t>
            </a:r>
            <a:r>
              <a:rPr sz="2775" b="1" spc="120" dirty="0">
                <a:latin typeface="Trebuchet MS"/>
                <a:cs typeface="Trebuchet MS"/>
              </a:rPr>
              <a:t>de  </a:t>
            </a:r>
            <a:r>
              <a:rPr sz="2775" b="1" spc="40" dirty="0">
                <a:latin typeface="Trebuchet MS"/>
                <a:cs typeface="Trebuchet MS"/>
              </a:rPr>
              <a:t>visualisation</a:t>
            </a:r>
            <a:r>
              <a:rPr sz="2775" b="1" spc="-215" dirty="0">
                <a:latin typeface="Trebuchet MS"/>
                <a:cs typeface="Trebuchet MS"/>
              </a:rPr>
              <a:t> </a:t>
            </a:r>
            <a:r>
              <a:rPr sz="2775" b="1" spc="-340" dirty="0">
                <a:latin typeface="Trebuchet MS"/>
                <a:cs typeface="Trebuchet MS"/>
              </a:rPr>
              <a:t>:</a:t>
            </a:r>
            <a:endParaRPr sz="2775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526" y="3521851"/>
            <a:ext cx="2199005" cy="864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775" b="1" spc="45" dirty="0">
                <a:latin typeface="Trebuchet MS"/>
                <a:cs typeface="Trebuchet MS"/>
              </a:rPr>
              <a:t>Visualisation  </a:t>
            </a:r>
            <a:r>
              <a:rPr sz="2775" b="1" spc="25" dirty="0">
                <a:latin typeface="Trebuchet MS"/>
                <a:cs typeface="Trebuchet MS"/>
              </a:rPr>
              <a:t>scientifique</a:t>
            </a:r>
            <a:endParaRPr sz="2775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8151" y="1984050"/>
            <a:ext cx="5575849" cy="2889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5" name="object 5"/>
          <p:cNvSpPr txBox="1"/>
          <p:nvPr/>
        </p:nvSpPr>
        <p:spPr>
          <a:xfrm>
            <a:off x="3552799" y="4904721"/>
            <a:ext cx="4831080" cy="16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75" spc="-5" dirty="0">
                <a:latin typeface="Arial"/>
                <a:cs typeface="Arial"/>
              </a:rPr>
              <a:t>VisTrails</a:t>
            </a:r>
            <a:r>
              <a:rPr sz="975" spc="-30" dirty="0">
                <a:latin typeface="Arial"/>
                <a:cs typeface="Arial"/>
              </a:rPr>
              <a:t> </a:t>
            </a:r>
            <a:r>
              <a:rPr sz="975" u="sng" spc="-5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Arial"/>
                <a:cs typeface="Arial"/>
                <a:hlinkClick r:id="rId3"/>
              </a:rPr>
              <a:t>https://www.nsf.gov/discoveries/disc_images.jsp?cntn_id=114322&amp;org=NSF</a:t>
            </a:r>
            <a:endParaRPr sz="975">
              <a:latin typeface="Arial"/>
              <a:cs typeface="Arial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D4EB18-49AA-4CA0-BE15-2282868F4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D43FDA6-1F25-4434-8D38-CD7AC7AD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819963F-4FEB-4115-BE6C-2E4178EF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54" y="620775"/>
            <a:ext cx="1368512" cy="75035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319790B-2B0F-4B12-8AB6-3BA36098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91CB1BF8-9F73-47F6-8408-774C51A6A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185D6DE-FBFA-4BBC-B0E2-6F8CC6C1F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9422D0-9EDE-4788-A19C-6371F577776B}"/>
              </a:ext>
            </a:extLst>
          </p:cNvPr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EA97D27-BE42-476E-9D52-519D221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25" y="667445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9AC5948-FF91-4D9A-8AC5-27E975F6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46992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D22A9685-E94B-4BFB-8C30-E3B40CC1E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364" y="739544"/>
            <a:ext cx="1505505" cy="63158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13482FE4-1961-4E59-BFC2-73ADD7E3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46992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A066793-8066-483C-A016-99ADEC76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39545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168C1A86-4DA4-41B7-8DA5-97743308B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25" y="633991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843BA1EF-8DA3-4962-A267-FE4665E95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13538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551E18AC-8251-4187-8A39-AC2401C5D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364" y="706090"/>
            <a:ext cx="1505505" cy="63158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83DEADA4-0F28-44C2-8F60-1775348D4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13538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7D200ABF-D01B-4A88-88A3-24304116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cxnSp>
        <p:nvCxnSpPr>
          <p:cNvPr id="28" name="Connecteur droit 14">
            <a:extLst>
              <a:ext uri="{FF2B5EF4-FFF2-40B4-BE49-F238E27FC236}">
                <a16:creationId xmlns:a16="http://schemas.microsoft.com/office/drawing/2014/main" id="{C8B7169D-E81F-423A-A84E-FA37B4578F7E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CF837B09-8FF8-447F-A188-23DB5579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335-366B-4379-BB80-82B372995665}" type="datetime1">
              <a:rPr lang="fr-FR" smtClean="0"/>
              <a:t>28/05/2022</a:t>
            </a:fld>
            <a:endParaRPr lang="fr-BE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DFE9609-92C5-48D0-B321-3B11E918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91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199" y="1272900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525" y="1816025"/>
            <a:ext cx="2383155" cy="1292020"/>
          </a:xfrm>
          <a:prstGeom prst="rect">
            <a:avLst/>
          </a:prstGeom>
        </p:spPr>
        <p:txBody>
          <a:bodyPr vert="horz" wrap="square" lIns="0" tIns="10795" rIns="0" bIns="0" rtlCol="0" anchor="ctr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775" spc="110" dirty="0"/>
              <a:t>Les</a:t>
            </a:r>
            <a:r>
              <a:rPr sz="2775" spc="-240" dirty="0"/>
              <a:t> </a:t>
            </a:r>
            <a:r>
              <a:rPr sz="2775" spc="25" dirty="0"/>
              <a:t>différents  </a:t>
            </a:r>
            <a:r>
              <a:rPr sz="2775" spc="80" dirty="0"/>
              <a:t>types </a:t>
            </a:r>
            <a:r>
              <a:rPr sz="2775" spc="120" dirty="0"/>
              <a:t>de  </a:t>
            </a:r>
            <a:r>
              <a:rPr sz="2775" spc="40" dirty="0"/>
              <a:t>visualisation</a:t>
            </a:r>
            <a:r>
              <a:rPr sz="2775" spc="-215" dirty="0"/>
              <a:t> </a:t>
            </a:r>
            <a:r>
              <a:rPr sz="2775" spc="-340" dirty="0"/>
              <a:t>:</a:t>
            </a:r>
            <a:endParaRPr sz="2775"/>
          </a:p>
        </p:txBody>
      </p:sp>
      <p:sp>
        <p:nvSpPr>
          <p:cNvPr id="4" name="object 4"/>
          <p:cNvSpPr txBox="1"/>
          <p:nvPr/>
        </p:nvSpPr>
        <p:spPr>
          <a:xfrm>
            <a:off x="392525" y="3521851"/>
            <a:ext cx="2322195" cy="864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775" b="1" spc="45" dirty="0">
                <a:latin typeface="Trebuchet MS"/>
                <a:cs typeface="Trebuchet MS"/>
              </a:rPr>
              <a:t>Visualisation  </a:t>
            </a:r>
            <a:r>
              <a:rPr sz="2775" b="1" dirty="0">
                <a:latin typeface="Trebuchet MS"/>
                <a:cs typeface="Trebuchet MS"/>
              </a:rPr>
              <a:t>d’information</a:t>
            </a:r>
            <a:endParaRPr sz="2775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88000" y="1635776"/>
            <a:ext cx="6140799" cy="4365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707705-7BBE-4C36-B553-13AA91B07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91A18DD-5426-4956-96E4-0F79A66AB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93F4621-594F-467C-B1B9-7E61ECA3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00" y="620775"/>
            <a:ext cx="1368512" cy="71689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D86F89B-736C-4A49-AD79-6A7265789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CEF3AFBE-7A01-420B-800C-ACA304072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2274EE8-355B-4A52-A3AD-AD858E98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40145D-25E6-4E19-817B-7977AAF450A5}"/>
              </a:ext>
            </a:extLst>
          </p:cNvPr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6BD994BE-FC44-4C4B-99C3-E3641B58C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25" y="633991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CD4091E-25F4-4C18-BB68-7623820DD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13538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EA44C212-172E-4922-BFA4-CA10F4CED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364" y="706091"/>
            <a:ext cx="1505505" cy="6315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CF90DDEE-4076-4341-A51A-2675E173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13538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B33FD6D6-8E03-46C7-86B4-B7C578992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cxnSp>
        <p:nvCxnSpPr>
          <p:cNvPr id="20" name="Connecteur droit 14">
            <a:extLst>
              <a:ext uri="{FF2B5EF4-FFF2-40B4-BE49-F238E27FC236}">
                <a16:creationId xmlns:a16="http://schemas.microsoft.com/office/drawing/2014/main" id="{B4BE8E9F-6142-4A6E-A4B7-F9B4A99F00E2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008DC78E-F118-48B5-979E-E5559DEC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7F1F-428D-41BA-A1EA-040C28E4F165}" type="datetime1">
              <a:rPr lang="fr-FR" smtClean="0"/>
              <a:t>28/05/2022</a:t>
            </a:fld>
            <a:endParaRPr lang="fr-BE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F1DAE25D-714C-4C69-9429-F8F67608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21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12116" y="625530"/>
            <a:ext cx="1331999" cy="6133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accent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32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5080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09173" y="86066"/>
            <a:ext cx="1979224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solidFill>
                  <a:schemeClr val="bg1"/>
                </a:solidFill>
                <a:latin typeface="+mj-lt"/>
              </a:rPr>
              <a:t>Introduction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7EE2D43E-2DEF-4595-8567-6487882967B0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9AEFF8B9-706A-403D-BD30-CC33478B5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611" y="1863182"/>
            <a:ext cx="4691279" cy="36535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1F803A9-DED8-4499-80F9-D44B0052195F}"/>
              </a:ext>
            </a:extLst>
          </p:cNvPr>
          <p:cNvSpPr/>
          <p:nvPr/>
        </p:nvSpPr>
        <p:spPr>
          <a:xfrm>
            <a:off x="265487" y="3068960"/>
            <a:ext cx="3010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b="1" dirty="0">
                <a:solidFill>
                  <a:schemeClr val="tx2">
                    <a:lumMod val="75000"/>
                  </a:schemeClr>
                </a:solidFill>
                <a:latin typeface="AllerBold"/>
              </a:rPr>
              <a:t>Icones, de différentes tailles et de différentes couleurs. </a:t>
            </a:r>
          </a:p>
          <a:p>
            <a:endParaRPr lang="fr-FR" sz="1350" b="1" dirty="0">
              <a:solidFill>
                <a:schemeClr val="tx2">
                  <a:lumMod val="75000"/>
                </a:schemeClr>
              </a:solidFill>
              <a:latin typeface="AllerBold"/>
            </a:endParaRPr>
          </a:p>
          <a:p>
            <a:r>
              <a:rPr lang="fr-FR" sz="1350" b="1" dirty="0">
                <a:solidFill>
                  <a:schemeClr val="tx2">
                    <a:lumMod val="75000"/>
                  </a:schemeClr>
                </a:solidFill>
                <a:latin typeface="AllerBold"/>
              </a:rPr>
              <a:t>Des relations entre les icones</a:t>
            </a:r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F05757BC-AD95-4B63-ADE1-91E36701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16" y="639747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2BDE7351-271A-462E-A479-553A58FC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116" y="639747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EE1B164-BF62-4068-9C46-21153654A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116" y="639747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B01A6EBF-9C1A-48E6-AFAF-503A8660B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4501"/>
            <a:ext cx="1331999" cy="6133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accent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C692D2A-20C1-4D90-BB7E-2540FBDFF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824" y="639747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B705E7A-25E0-498F-8924-6E70CB45D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116" y="651057"/>
            <a:ext cx="1332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BCF576DB-B12D-4940-9C6C-1DC3C731B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976" y="21305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767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199" y="1272900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525" y="1816025"/>
            <a:ext cx="2383155" cy="1292020"/>
          </a:xfrm>
          <a:prstGeom prst="rect">
            <a:avLst/>
          </a:prstGeom>
        </p:spPr>
        <p:txBody>
          <a:bodyPr vert="horz" wrap="square" lIns="0" tIns="10795" rIns="0" bIns="0" rtlCol="0" anchor="ctr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775" spc="110" dirty="0"/>
              <a:t>Les</a:t>
            </a:r>
            <a:r>
              <a:rPr sz="2775" spc="-240" dirty="0"/>
              <a:t> </a:t>
            </a:r>
            <a:r>
              <a:rPr sz="2775" spc="25" dirty="0"/>
              <a:t>différents  </a:t>
            </a:r>
            <a:r>
              <a:rPr sz="2775" spc="80" dirty="0"/>
              <a:t>types </a:t>
            </a:r>
            <a:r>
              <a:rPr sz="2775" spc="120" dirty="0"/>
              <a:t>de  </a:t>
            </a:r>
            <a:r>
              <a:rPr sz="2775" spc="40" dirty="0"/>
              <a:t>visualisation</a:t>
            </a:r>
            <a:r>
              <a:rPr sz="2775" spc="-215" dirty="0"/>
              <a:t> </a:t>
            </a:r>
            <a:r>
              <a:rPr sz="2775" spc="-340" dirty="0"/>
              <a:t>:</a:t>
            </a:r>
            <a:endParaRPr sz="2775"/>
          </a:p>
        </p:txBody>
      </p:sp>
      <p:sp>
        <p:nvSpPr>
          <p:cNvPr id="4" name="object 4"/>
          <p:cNvSpPr txBox="1"/>
          <p:nvPr/>
        </p:nvSpPr>
        <p:spPr>
          <a:xfrm>
            <a:off x="392525" y="3521851"/>
            <a:ext cx="1596390" cy="864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775" b="1" spc="75" dirty="0">
                <a:latin typeface="Trebuchet MS"/>
                <a:cs typeface="Trebuchet MS"/>
              </a:rPr>
              <a:t>Visual  </a:t>
            </a:r>
            <a:r>
              <a:rPr sz="2775" b="1" spc="60" dirty="0">
                <a:latin typeface="Trebuchet MS"/>
                <a:cs typeface="Trebuchet MS"/>
              </a:rPr>
              <a:t>Analytics</a:t>
            </a:r>
            <a:endParaRPr sz="2775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0395" y="1842935"/>
            <a:ext cx="5639333" cy="3658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3537375" y="5631900"/>
            <a:ext cx="3772535" cy="15068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975" u="sng" spc="-5" dirty="0">
                <a:solidFill>
                  <a:srgbClr val="0277BD"/>
                </a:solidFill>
                <a:uFill>
                  <a:solidFill>
                    <a:srgbClr val="0277BD"/>
                  </a:solidFill>
                </a:uFill>
                <a:latin typeface="Arial"/>
                <a:cs typeface="Arial"/>
                <a:hlinkClick r:id="rId3"/>
              </a:rPr>
              <a:t>https://www.computer.org/csdl/trans/tg/preprint/07536610-abs.html</a:t>
            </a:r>
            <a:endParaRPr sz="975"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37DA-041C-470A-A958-78CFE8AAA20F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1D23A57-7C81-41F4-873A-1742226EB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0661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40E1679-D81D-4CBC-B8D0-450E2D58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0661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9BC83B8-B007-40E1-8848-0F957885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0661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20230CF1-8303-46AB-904D-20C36218B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16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A39E958-3411-421A-965E-1A75A0BA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2DA958-7C9B-4AF8-9C77-D8B5F201DBAC}"/>
              </a:ext>
            </a:extLst>
          </p:cNvPr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4A3B78BC-BE98-4DDE-B029-6A366E93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54" y="620776"/>
            <a:ext cx="1368512" cy="7168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376DDC8-C90C-4EC7-880E-AED1F6BFA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25" y="633991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E0027F11-3F2E-43BB-92B5-6BB024B62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13538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4869F09-B7D3-4478-ADB6-7AF5C6A5D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364" y="706090"/>
            <a:ext cx="1505505" cy="63158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AB8FD0C-C0D1-4CAA-AB2A-FD3256ADC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13538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69DF6FFB-4205-4677-A05F-F82AC7BF3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cxnSp>
        <p:nvCxnSpPr>
          <p:cNvPr id="24" name="Connecteur droit 14">
            <a:extLst>
              <a:ext uri="{FF2B5EF4-FFF2-40B4-BE49-F238E27FC236}">
                <a16:creationId xmlns:a16="http://schemas.microsoft.com/office/drawing/2014/main" id="{3CB5190B-0D40-4900-9341-F7CADB1CACA6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A40B1209-4472-4A62-86B7-2351C143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C4A-9CCE-4DDE-B479-3CDF875E31F2}" type="datetime1">
              <a:rPr lang="fr-FR" smtClean="0"/>
              <a:t>28/05/2022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80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31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D716EED5-1B93-4541-AE99-B219B894F988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1D70277-F13C-4ED8-A258-E3B03663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6" y="1452450"/>
            <a:ext cx="3797928" cy="2198832"/>
          </a:xfrm>
          <a:prstGeom prst="rect">
            <a:avLst/>
          </a:prstGeom>
        </p:spPr>
      </p:pic>
      <p:pic>
        <p:nvPicPr>
          <p:cNvPr id="18" name="Picture 4" descr="http://zenmarketinginc.com/wp-content/uploads/2013/12/Content-Smartgraph.png">
            <a:extLst>
              <a:ext uri="{FF2B5EF4-FFF2-40B4-BE49-F238E27FC236}">
                <a16:creationId xmlns:a16="http://schemas.microsoft.com/office/drawing/2014/main" id="{FAF57A22-313E-4C8C-99D4-581BBF37C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5606" r="10341" b="7246"/>
          <a:stretch/>
        </p:blipFill>
        <p:spPr bwMode="auto">
          <a:xfrm>
            <a:off x="4554466" y="4058523"/>
            <a:ext cx="2855742" cy="2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4941119-C4B6-4E3F-9DC2-7FA116E21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29" y="4058522"/>
            <a:ext cx="3826680" cy="211607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0D7AB9B-A4D2-4BF9-988A-B42B96483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782" y="1406263"/>
            <a:ext cx="3106286" cy="219883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143944B-BEE0-459C-8218-9232C9917F00}"/>
              </a:ext>
            </a:extLst>
          </p:cNvPr>
          <p:cNvSpPr txBox="1"/>
          <p:nvPr/>
        </p:nvSpPr>
        <p:spPr>
          <a:xfrm>
            <a:off x="856456" y="3601046"/>
            <a:ext cx="656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BA0128"/>
                </a:solidFill>
                <a:latin typeface="Arial Black" panose="020B0A04020102020204" pitchFamily="34" charset="0"/>
              </a:rPr>
              <a:t>Il existe différentes formes de visualisation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7BAB390-CC52-4F95-9999-19BA171C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108" y="646771"/>
            <a:ext cx="1368512" cy="6909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F8D7838-EEA7-4B7E-9D56-CB6CEAB9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821" y="633991"/>
            <a:ext cx="1526606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ECEE334-4CB6-4193-9410-2A7E12C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13538"/>
            <a:ext cx="1776708" cy="63001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BC1E1EA-0D3E-4BEA-B7E9-F9FBAB30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270" y="706090"/>
            <a:ext cx="1474600" cy="63158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78C37C0-1C42-4BAE-BA77-489EE44C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13538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5C84AD0-E50E-4CE6-9EB7-9FD2F3D4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011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F1B4D7FD-C1BC-462B-808B-535700278B07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7BAB390-CC52-4F95-9999-19BA171C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54" y="620776"/>
            <a:ext cx="1339446" cy="7168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F8D7838-EEA7-4B7E-9D56-CB6CEAB9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25" y="633991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ECEE334-4CB6-4193-9410-2A7E12C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13538"/>
            <a:ext cx="1776708" cy="63158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BC1E1EA-0D3E-4BEA-B7E9-F9FBAB30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364" y="706090"/>
            <a:ext cx="1505505" cy="63158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78C37C0-1C42-4BAE-BA77-489EE44C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13538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5C84AD0-E50E-4CE6-9EB7-9FD2F3D4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F4D90BCF-32EB-4948-B32C-836B957EA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15" y="1806154"/>
            <a:ext cx="6107971" cy="33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hape 3922">
            <a:extLst>
              <a:ext uri="{FF2B5EF4-FFF2-40B4-BE49-F238E27FC236}">
                <a16:creationId xmlns:a16="http://schemas.microsoft.com/office/drawing/2014/main" id="{EB392404-CD86-4D00-AB5B-B9166F931B1B}"/>
              </a:ext>
            </a:extLst>
          </p:cNvPr>
          <p:cNvSpPr>
            <a:spLocks/>
          </p:cNvSpPr>
          <p:nvPr/>
        </p:nvSpPr>
        <p:spPr bwMode="auto">
          <a:xfrm>
            <a:off x="107503" y="2247712"/>
            <a:ext cx="2088233" cy="2261407"/>
          </a:xfrm>
          <a:custGeom>
            <a:avLst/>
            <a:gdLst>
              <a:gd name="T0" fmla="*/ 2211323 w 19679"/>
              <a:gd name="T1" fmla="*/ 2211899 h 19679"/>
              <a:gd name="T2" fmla="*/ 2211323 w 19679"/>
              <a:gd name="T3" fmla="*/ 2211899 h 19679"/>
              <a:gd name="T4" fmla="*/ 2211323 w 19679"/>
              <a:gd name="T5" fmla="*/ 2211899 h 19679"/>
              <a:gd name="T6" fmla="*/ 2211323 w 19679"/>
              <a:gd name="T7" fmla="*/ 2211899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Représenter</a:t>
            </a: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 proportion</a:t>
            </a:r>
            <a:endParaRPr lang="fr-FR" sz="2400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F7BCB286-16C3-4A00-90FB-669B65003661}"/>
              </a:ext>
            </a:extLst>
          </p:cNvPr>
          <p:cNvSpPr/>
          <p:nvPr/>
        </p:nvSpPr>
        <p:spPr>
          <a:xfrm>
            <a:off x="2555776" y="3573016"/>
            <a:ext cx="1152128" cy="288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0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B86D1E00-230A-4922-9BBE-8508C25747E8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7BAB390-CC52-4F95-9999-19BA171C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54" y="620776"/>
            <a:ext cx="1368512" cy="69139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F8D7838-EEA7-4B7E-9D56-CB6CEAB9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25" y="633991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ECEE334-4CB6-4193-9410-2A7E12C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13538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BC1E1EA-0D3E-4BEA-B7E9-F9FBAB30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364" y="706090"/>
            <a:ext cx="1505505" cy="63158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78C37C0-1C42-4BAE-BA77-489EE44C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13538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5C84AD0-E50E-4CE6-9EB7-9FD2F3D4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0" name="Shape 3922">
            <a:extLst>
              <a:ext uri="{FF2B5EF4-FFF2-40B4-BE49-F238E27FC236}">
                <a16:creationId xmlns:a16="http://schemas.microsoft.com/office/drawing/2014/main" id="{EB392404-CD86-4D00-AB5B-B9166F931B1B}"/>
              </a:ext>
            </a:extLst>
          </p:cNvPr>
          <p:cNvSpPr>
            <a:spLocks/>
          </p:cNvSpPr>
          <p:nvPr/>
        </p:nvSpPr>
        <p:spPr bwMode="auto">
          <a:xfrm>
            <a:off x="107503" y="2247712"/>
            <a:ext cx="2088233" cy="2261407"/>
          </a:xfrm>
          <a:custGeom>
            <a:avLst/>
            <a:gdLst>
              <a:gd name="T0" fmla="*/ 2211323 w 19679"/>
              <a:gd name="T1" fmla="*/ 2211899 h 19679"/>
              <a:gd name="T2" fmla="*/ 2211323 w 19679"/>
              <a:gd name="T3" fmla="*/ 2211899 h 19679"/>
              <a:gd name="T4" fmla="*/ 2211323 w 19679"/>
              <a:gd name="T5" fmla="*/ 2211899 h 19679"/>
              <a:gd name="T6" fmla="*/ 2211323 w 19679"/>
              <a:gd name="T7" fmla="*/ 2211899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Représenter</a:t>
            </a: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ratio</a:t>
            </a:r>
            <a:endParaRPr lang="fr-FR" sz="2400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F7BCB286-16C3-4A00-90FB-669B65003661}"/>
              </a:ext>
            </a:extLst>
          </p:cNvPr>
          <p:cNvSpPr/>
          <p:nvPr/>
        </p:nvSpPr>
        <p:spPr>
          <a:xfrm>
            <a:off x="2555776" y="3573016"/>
            <a:ext cx="1152128" cy="288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C838596-B9C1-4D17-B91E-C7C9D003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028078"/>
            <a:ext cx="4892723" cy="27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2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34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4ADF14FD-CC81-4ACD-9CD9-8088BFD358A4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7BAB390-CC52-4F95-9999-19BA171C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54" y="620776"/>
            <a:ext cx="1339446" cy="7168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F8D7838-EEA7-4B7E-9D56-CB6CEAB9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25" y="633991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ECEE334-4CB6-4193-9410-2A7E12C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13538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BC1E1EA-0D3E-4BEA-B7E9-F9FBAB30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364" y="706090"/>
            <a:ext cx="1505505" cy="63158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78C37C0-1C42-4BAE-BA77-489EE44C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13538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5C84AD0-E50E-4CE6-9EB7-9FD2F3D4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0" name="Shape 3922">
            <a:extLst>
              <a:ext uri="{FF2B5EF4-FFF2-40B4-BE49-F238E27FC236}">
                <a16:creationId xmlns:a16="http://schemas.microsoft.com/office/drawing/2014/main" id="{EB392404-CD86-4D00-AB5B-B9166F931B1B}"/>
              </a:ext>
            </a:extLst>
          </p:cNvPr>
          <p:cNvSpPr>
            <a:spLocks/>
          </p:cNvSpPr>
          <p:nvPr/>
        </p:nvSpPr>
        <p:spPr bwMode="auto">
          <a:xfrm>
            <a:off x="107504" y="2247713"/>
            <a:ext cx="2055782" cy="1977362"/>
          </a:xfrm>
          <a:custGeom>
            <a:avLst/>
            <a:gdLst>
              <a:gd name="T0" fmla="*/ 2211323 w 19679"/>
              <a:gd name="T1" fmla="*/ 2211899 h 19679"/>
              <a:gd name="T2" fmla="*/ 2211323 w 19679"/>
              <a:gd name="T3" fmla="*/ 2211899 h 19679"/>
              <a:gd name="T4" fmla="*/ 2211323 w 19679"/>
              <a:gd name="T5" fmla="*/ 2211899 h 19679"/>
              <a:gd name="T6" fmla="*/ 2211323 w 19679"/>
              <a:gd name="T7" fmla="*/ 2211899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Représenter</a:t>
            </a: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 progression</a:t>
            </a:r>
            <a:endParaRPr lang="fr-FR" sz="2400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F7BCB286-16C3-4A00-90FB-669B65003661}"/>
              </a:ext>
            </a:extLst>
          </p:cNvPr>
          <p:cNvSpPr/>
          <p:nvPr/>
        </p:nvSpPr>
        <p:spPr>
          <a:xfrm>
            <a:off x="2420888" y="3495810"/>
            <a:ext cx="1134224" cy="251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51DAF5F-EF54-430D-BCCB-346FE85B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00" y="2448204"/>
            <a:ext cx="5202480" cy="234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2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35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0D571062-9BC7-40F2-B2D7-47A66078CF51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7BAB390-CC52-4F95-9999-19BA171C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54" y="620776"/>
            <a:ext cx="1339446" cy="7168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F8D7838-EEA7-4B7E-9D56-CB6CEAB9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125" y="633991"/>
            <a:ext cx="1523301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ECEE334-4CB6-4193-9410-2A7E12C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13538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BC1E1EA-0D3E-4BEA-B7E9-F9FBAB30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364" y="706090"/>
            <a:ext cx="1505505" cy="63158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78C37C0-1C42-4BAE-BA77-489EE44C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13538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5C84AD0-E50E-4CE6-9EB7-9FD2F3D4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0" name="Shape 3922">
            <a:extLst>
              <a:ext uri="{FF2B5EF4-FFF2-40B4-BE49-F238E27FC236}">
                <a16:creationId xmlns:a16="http://schemas.microsoft.com/office/drawing/2014/main" id="{EB392404-CD86-4D00-AB5B-B9166F931B1B}"/>
              </a:ext>
            </a:extLst>
          </p:cNvPr>
          <p:cNvSpPr>
            <a:spLocks/>
          </p:cNvSpPr>
          <p:nvPr/>
        </p:nvSpPr>
        <p:spPr bwMode="auto">
          <a:xfrm>
            <a:off x="107503" y="2107434"/>
            <a:ext cx="2902058" cy="2401686"/>
          </a:xfrm>
          <a:custGeom>
            <a:avLst/>
            <a:gdLst>
              <a:gd name="T0" fmla="*/ 2211323 w 19679"/>
              <a:gd name="T1" fmla="*/ 2211899 h 19679"/>
              <a:gd name="T2" fmla="*/ 2211323 w 19679"/>
              <a:gd name="T3" fmla="*/ 2211899 h 19679"/>
              <a:gd name="T4" fmla="*/ 2211323 w 19679"/>
              <a:gd name="T5" fmla="*/ 2211899 h 19679"/>
              <a:gd name="T6" fmla="*/ 2211323 w 19679"/>
              <a:gd name="T7" fmla="*/ 2211899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Représenter</a:t>
            </a: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D’une comparaison entre niveaux et valeurs </a:t>
            </a:r>
            <a:endParaRPr lang="fr-FR" sz="2400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F7BCB286-16C3-4A00-90FB-669B65003661}"/>
              </a:ext>
            </a:extLst>
          </p:cNvPr>
          <p:cNvSpPr/>
          <p:nvPr/>
        </p:nvSpPr>
        <p:spPr>
          <a:xfrm>
            <a:off x="3219118" y="3341680"/>
            <a:ext cx="1152128" cy="288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556702F-1412-4374-90BC-51E8813D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1" y="2520192"/>
            <a:ext cx="4752000" cy="227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3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36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45E2947D-7775-483D-9351-5A1180FB144B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Visualisation orientée </a:t>
            </a:r>
            <a:r>
              <a:rPr kumimoji="1" lang="fr-MA" sz="2400" b="1" dirty="0" err="1">
                <a:solidFill>
                  <a:schemeClr val="bg1"/>
                </a:solidFill>
                <a:latin typeface="+mj-lt"/>
              </a:rPr>
              <a:t>reporting</a:t>
            </a:r>
            <a:endParaRPr kumimoji="1" lang="fr-M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7BAB390-CC52-4F95-9999-19BA171C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109" y="659544"/>
            <a:ext cx="1315891" cy="6526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F8D7838-EEA7-4B7E-9D56-CB6CEAB9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869" y="633991"/>
            <a:ext cx="1541557" cy="678176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Visualisation </a:t>
            </a:r>
          </a:p>
          <a:p>
            <a:pPr algn="ctr" defTabSz="824718"/>
            <a:r>
              <a:rPr kumimoji="1" lang="fr-FR" sz="1400" b="1" kern="0" dirty="0" err="1">
                <a:solidFill>
                  <a:srgbClr val="396497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rgbClr val="396497"/>
              </a:solidFill>
              <a:latin typeface="Calibri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ECEE334-4CB6-4193-9410-2A7E12C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690865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BC1E1EA-0D3E-4BEA-B7E9-F9FBAB30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115" y="706090"/>
            <a:ext cx="1494754" cy="63158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78C37C0-1C42-4BAE-BA77-489EE44C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02437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5C84AD0-E50E-4CE6-9EB7-9FD2F3D4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506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0" name="Shape 3922">
            <a:extLst>
              <a:ext uri="{FF2B5EF4-FFF2-40B4-BE49-F238E27FC236}">
                <a16:creationId xmlns:a16="http://schemas.microsoft.com/office/drawing/2014/main" id="{EB392404-CD86-4D00-AB5B-B9166F931B1B}"/>
              </a:ext>
            </a:extLst>
          </p:cNvPr>
          <p:cNvSpPr>
            <a:spLocks/>
          </p:cNvSpPr>
          <p:nvPr/>
        </p:nvSpPr>
        <p:spPr bwMode="auto">
          <a:xfrm>
            <a:off x="107503" y="2107434"/>
            <a:ext cx="2902058" cy="2401686"/>
          </a:xfrm>
          <a:custGeom>
            <a:avLst/>
            <a:gdLst>
              <a:gd name="T0" fmla="*/ 2211323 w 19679"/>
              <a:gd name="T1" fmla="*/ 2211899 h 19679"/>
              <a:gd name="T2" fmla="*/ 2211323 w 19679"/>
              <a:gd name="T3" fmla="*/ 2211899 h 19679"/>
              <a:gd name="T4" fmla="*/ 2211323 w 19679"/>
              <a:gd name="T5" fmla="*/ 2211899 h 19679"/>
              <a:gd name="T6" fmla="*/ 2211323 w 19679"/>
              <a:gd name="T7" fmla="*/ 2211899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Représenter</a:t>
            </a:r>
          </a:p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 Tendances et de volumes</a:t>
            </a:r>
            <a:endParaRPr lang="fr-FR" sz="2400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F7BCB286-16C3-4A00-90FB-669B65003661}"/>
              </a:ext>
            </a:extLst>
          </p:cNvPr>
          <p:cNvSpPr/>
          <p:nvPr/>
        </p:nvSpPr>
        <p:spPr>
          <a:xfrm>
            <a:off x="3113936" y="3347543"/>
            <a:ext cx="1152128" cy="288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C611598-6D6B-4F25-8EA4-638E8CB3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46" y="2525884"/>
            <a:ext cx="4516431" cy="22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8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Problématique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37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9D6FA40B-F8FC-434D-97D9-F9F939B960C5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État de l'art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729322" y="131751"/>
            <a:ext cx="4608152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Conclusion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7ECEE334-4CB6-4193-9410-2A7E12C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61" y="713538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: 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BC1E1EA-0D3E-4BEA-B7E9-F9FBAB30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002" y="706090"/>
            <a:ext cx="1508867" cy="65425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78C37C0-1C42-4BAE-BA77-489EE44C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61" y="713538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5C84AD0-E50E-4CE6-9EB7-9FD2F3D4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1" y="706091"/>
            <a:ext cx="1368512" cy="66170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C1439C-291D-4ECA-8920-7A7B689EA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69" y="611688"/>
            <a:ext cx="1381331" cy="723151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/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Conclusion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9C396A26-37E4-4968-A59E-C92F5404C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164" y="680586"/>
            <a:ext cx="1505505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FD45BD03-68DF-43B9-84A0-9FAA10617337}"/>
              </a:ext>
            </a:extLst>
          </p:cNvPr>
          <p:cNvSpPr/>
          <p:nvPr/>
        </p:nvSpPr>
        <p:spPr>
          <a:xfrm>
            <a:off x="1190157" y="3674913"/>
            <a:ext cx="1100414" cy="427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9" name="Diagramme 28">
            <a:extLst>
              <a:ext uri="{FF2B5EF4-FFF2-40B4-BE49-F238E27FC236}">
                <a16:creationId xmlns:a16="http://schemas.microsoft.com/office/drawing/2014/main" id="{59340F63-9443-41FB-974D-A5820FB10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050311"/>
              </p:ext>
            </p:extLst>
          </p:nvPr>
        </p:nvGraphicFramePr>
        <p:xfrm>
          <a:off x="4067944" y="18038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Ellipse 30">
            <a:extLst>
              <a:ext uri="{FF2B5EF4-FFF2-40B4-BE49-F238E27FC236}">
                <a16:creationId xmlns:a16="http://schemas.microsoft.com/office/drawing/2014/main" id="{77C461E6-6E4D-40F8-8C1B-AA02FABDC5DD}"/>
              </a:ext>
            </a:extLst>
          </p:cNvPr>
          <p:cNvSpPr/>
          <p:nvPr/>
        </p:nvSpPr>
        <p:spPr>
          <a:xfrm>
            <a:off x="2340089" y="3287828"/>
            <a:ext cx="2590115" cy="1227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Nettoyage des données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3B6A1E-AC5B-4285-ADF7-D4F75BB96EF6}"/>
              </a:ext>
            </a:extLst>
          </p:cNvPr>
          <p:cNvSpPr/>
          <p:nvPr/>
        </p:nvSpPr>
        <p:spPr>
          <a:xfrm>
            <a:off x="2424964" y="4838822"/>
            <a:ext cx="2420364" cy="915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Fichier adapté à la solution de </a:t>
            </a:r>
            <a:r>
              <a:rPr lang="fr-FR" b="1" dirty="0" err="1"/>
              <a:t>viz</a:t>
            </a:r>
            <a:endParaRPr lang="fr-FR" b="1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CAAA4674-24CE-4F43-A4AF-43747FF508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23" y="3449748"/>
            <a:ext cx="1012908" cy="7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Graphic spid="29" grpId="0">
        <p:bldAsOne/>
      </p:bldGraphic>
      <p:bldP spid="31" grpId="0" animBg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1440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0018" y="1334923"/>
            <a:ext cx="6454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>
                <a:ln w="0"/>
                <a:solidFill>
                  <a:srgbClr val="1399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votre attention!</a:t>
            </a:r>
          </a:p>
        </p:txBody>
      </p:sp>
    </p:spTree>
    <p:extLst>
      <p:ext uri="{BB962C8B-B14F-4D97-AF65-F5344CB8AC3E}">
        <p14:creationId xmlns:p14="http://schemas.microsoft.com/office/powerpoint/2010/main" val="41005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de la donnée 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12116" y="625530"/>
            <a:ext cx="1331999" cy="6133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accent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587322"/>
            <a:ext cx="1332000" cy="68770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Conclusion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5080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09173" y="86066"/>
            <a:ext cx="1979224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solidFill>
                  <a:schemeClr val="bg1"/>
                </a:solidFill>
                <a:latin typeface="+mj-lt"/>
              </a:rPr>
              <a:t>Introduction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AB971358-B923-4645-87A6-94438EEFBBE4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3897EC6-9046-47ED-AD27-442DE840A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19" y="1457413"/>
            <a:ext cx="6497583" cy="4577370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D742B33C-A2D9-4537-93E1-83585A8A5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910" y="658718"/>
            <a:ext cx="1643292" cy="59616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B9A162B6-615E-414F-AF3B-27509F4A9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384" y="702083"/>
            <a:ext cx="1584616" cy="5658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41DBD62C-05E5-4FC6-94E9-15DED2F8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4501"/>
            <a:ext cx="1331999" cy="6133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accent1"/>
                </a:solidFill>
                <a:latin typeface="Calibri" pitchFamily="34" charset="0"/>
              </a:rPr>
              <a:t>Introduction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E2F7CB3-7FD0-4A64-880F-CF1F23B9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313" y="64114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62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12116" y="625530"/>
            <a:ext cx="1331999" cy="6133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accent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58952" y="595489"/>
            <a:ext cx="1297164" cy="6615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Conclusion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50800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09173" y="86066"/>
            <a:ext cx="1979224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solidFill>
                  <a:schemeClr val="bg1"/>
                </a:solidFill>
                <a:latin typeface="+mj-lt"/>
              </a:rPr>
              <a:t>Introduction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407FD898-BAE0-46AB-A515-FB0AD951A193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esi\Desktop\1849351-2527425.jpg">
            <a:extLst>
              <a:ext uri="{FF2B5EF4-FFF2-40B4-BE49-F238E27FC236}">
                <a16:creationId xmlns:a16="http://schemas.microsoft.com/office/drawing/2014/main" id="{CFBA2CCD-AC63-438A-8949-4955E2DB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89" y="2814359"/>
            <a:ext cx="7601911" cy="18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C396B6F-4D8D-4E10-88B7-436BF5A866DE}"/>
              </a:ext>
            </a:extLst>
          </p:cNvPr>
          <p:cNvSpPr/>
          <p:nvPr/>
        </p:nvSpPr>
        <p:spPr>
          <a:xfrm>
            <a:off x="1332000" y="4898784"/>
            <a:ext cx="774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Source : </a:t>
            </a:r>
            <a:r>
              <a:rPr lang="fr-FR" dirty="0"/>
              <a:t>https://www.decideo.fr/datavisual/Les-chroniques-de-la-Data-Visualization-Pourquoi-et-pour-qui_a20.html (consulté le 29/11/2019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CB2FCAE-E477-4F6B-879D-6FAA5E02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28" y="628437"/>
            <a:ext cx="155559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0BBF5B3D-0DE2-42F3-9308-B0A2C439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175" y="625530"/>
            <a:ext cx="1685349" cy="6459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Refine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375A6527-9E75-4A52-9F49-82D60140C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621" y="628437"/>
            <a:ext cx="1661554" cy="62858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Nettoyage  de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La data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34BBD46-48A0-42EA-87D3-41AC1D983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17213"/>
            <a:ext cx="1683596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646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DFA1404-669B-4C00-94CA-FFA06FA4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698" y="-4308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556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576171"/>
            <a:ext cx="1643292" cy="6932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718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569976"/>
            <a:ext cx="1332000" cy="7050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E010782B-E61E-4FA1-B8DC-F442589C467B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44605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604" y="63395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138257" y="102942"/>
            <a:ext cx="4824537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Nettoyage de la data</a:t>
            </a:r>
            <a:endParaRPr lang="fr-MA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4" descr="http://4.bp.blogspot.com/-_bi1yDdyL-8/Vad2KndFF1I/AAAAAAAADB8/sC0HFtWQGCs/s1600/6a011570391c4a970c0192ab1bf7ce970d-320wi.png">
            <a:extLst>
              <a:ext uri="{FF2B5EF4-FFF2-40B4-BE49-F238E27FC236}">
                <a16:creationId xmlns:a16="http://schemas.microsoft.com/office/drawing/2014/main" id="{C1A2F478-28A1-485E-A9CE-127733CB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00" y="3587555"/>
            <a:ext cx="2080735" cy="24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2404E39-891D-4D8B-9673-22FE9FD6AFEB}"/>
              </a:ext>
            </a:extLst>
          </p:cNvPr>
          <p:cNvSpPr txBox="1"/>
          <p:nvPr/>
        </p:nvSpPr>
        <p:spPr>
          <a:xfrm>
            <a:off x="0" y="3983848"/>
            <a:ext cx="29615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05200" algn="ctr"/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Format,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organisation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ou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codage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des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données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non adaptés à l’outil d’analyse ou aux questions à explorer</a:t>
            </a:r>
            <a:endParaRPr lang="fr-FR" sz="16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DF909B-ACBD-46E3-88E4-823E0BC4FF39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2BF79C-A48D-4019-A1D3-B080B9752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918" y="4021754"/>
            <a:ext cx="671684" cy="65348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340">
              <a:defRPr/>
            </a:pPr>
            <a:r>
              <a:rPr lang="en-AU" sz="2800" kern="0" dirty="0">
                <a:solidFill>
                  <a:srgbClr val="FFFFFF"/>
                </a:solidFill>
                <a:latin typeface="FontAwesome" pitchFamily="2" charset="0"/>
              </a:rPr>
              <a:t>1</a:t>
            </a: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EA3664B6-174B-42A8-83DD-119C19CC2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62" y="3786649"/>
            <a:ext cx="671684" cy="65348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340">
              <a:defRPr/>
            </a:pPr>
            <a:r>
              <a:rPr lang="en-AU" sz="2800" kern="0" dirty="0">
                <a:solidFill>
                  <a:srgbClr val="FFFFFF"/>
                </a:solidFill>
                <a:latin typeface="FontAwesome" pitchFamily="2" charset="0"/>
              </a:rPr>
              <a:t>3</a:t>
            </a:r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97614620-C0FD-4BA1-957B-B12938D4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36" y="2960207"/>
            <a:ext cx="671684" cy="65348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340">
              <a:defRPr/>
            </a:pPr>
            <a:r>
              <a:rPr lang="en-AU" sz="2800" kern="0" dirty="0">
                <a:solidFill>
                  <a:srgbClr val="FFFFFF"/>
                </a:solidFill>
                <a:latin typeface="FontAwesome" pitchFamily="2" charset="0"/>
              </a:rPr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EA4EBD-8705-43EB-BD4E-B1DAAACB60B0}"/>
              </a:ext>
            </a:extLst>
          </p:cNvPr>
          <p:cNvSpPr txBox="1"/>
          <p:nvPr/>
        </p:nvSpPr>
        <p:spPr>
          <a:xfrm>
            <a:off x="6526125" y="3640838"/>
            <a:ext cx="2571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Manipuler, modifier ou créer de nouvelles informations à partir de celles qui existent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6145AE8-A42C-4AC0-8989-98E0A0672F13}"/>
              </a:ext>
            </a:extLst>
          </p:cNvPr>
          <p:cNvSpPr txBox="1"/>
          <p:nvPr/>
        </p:nvSpPr>
        <p:spPr>
          <a:xfrm>
            <a:off x="3273762" y="2049851"/>
            <a:ext cx="3314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Données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hétérogènes,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incomplètes,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erronées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ou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Corbel" pitchFamily="34" charset="0"/>
                <a:ea typeface="Corbel" pitchFamily="34" charset="0"/>
                <a:cs typeface="Corbel" pitchFamily="34" charset="0"/>
              </a:rPr>
              <a:t>bruitées</a:t>
            </a:r>
          </a:p>
          <a:p>
            <a:pPr algn="ctr"/>
            <a:endParaRPr lang="fr-FR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8CED9-5E52-4828-9C6E-4766BD56B0A8}"/>
              </a:ext>
            </a:extLst>
          </p:cNvPr>
          <p:cNvSpPr/>
          <p:nvPr/>
        </p:nvSpPr>
        <p:spPr>
          <a:xfrm>
            <a:off x="818876" y="3164740"/>
            <a:ext cx="164972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/>
              <a:t>Préparation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955695-66CE-43CE-ADC9-1201347873B5}"/>
              </a:ext>
            </a:extLst>
          </p:cNvPr>
          <p:cNvSpPr/>
          <p:nvPr/>
        </p:nvSpPr>
        <p:spPr>
          <a:xfrm>
            <a:off x="6797745" y="2867475"/>
            <a:ext cx="186382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Transformation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66157D-2B05-4458-BCAD-CA99B4126640}"/>
              </a:ext>
            </a:extLst>
          </p:cNvPr>
          <p:cNvSpPr/>
          <p:nvPr/>
        </p:nvSpPr>
        <p:spPr>
          <a:xfrm>
            <a:off x="1891160" y="1603941"/>
            <a:ext cx="186382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Nettoyage</a:t>
            </a:r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14A0F2C9-84FB-4DC6-B774-ABD669E34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686" y="4875537"/>
            <a:ext cx="671684" cy="65348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340">
              <a:defRPr/>
            </a:pPr>
            <a:r>
              <a:rPr lang="en-AU" sz="2800" kern="0" dirty="0">
                <a:solidFill>
                  <a:srgbClr val="FFFFFF"/>
                </a:solidFill>
                <a:latin typeface="FontAwesome" pitchFamily="2" charset="0"/>
              </a:rPr>
              <a:t>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B08CB06-195A-405B-AE0C-FFB470114F3E}"/>
              </a:ext>
            </a:extLst>
          </p:cNvPr>
          <p:cNvSpPr txBox="1"/>
          <p:nvPr/>
        </p:nvSpPr>
        <p:spPr>
          <a:xfrm>
            <a:off x="6023004" y="4894091"/>
            <a:ext cx="2571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Croiser les données existantes avec de nouvelles informations de provenance externe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3592D8-5BA8-41FD-82C0-14FBCB786C08}"/>
              </a:ext>
            </a:extLst>
          </p:cNvPr>
          <p:cNvSpPr/>
          <p:nvPr/>
        </p:nvSpPr>
        <p:spPr>
          <a:xfrm>
            <a:off x="5165920" y="5705059"/>
            <a:ext cx="1625630" cy="475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Enrichissement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E9ECCDC8-44AE-4376-8012-A5D4410C4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327" y="660055"/>
            <a:ext cx="1515170" cy="60935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B2B01968-E012-46EA-8124-9E5F39D56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774" y="703093"/>
            <a:ext cx="1635396" cy="566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Refin :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2EE20BD5-5661-4EE3-947F-45D66BB61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10" y="638572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92006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" grpId="0" animBg="1"/>
      <p:bldP spid="25" grpId="0" animBg="1"/>
      <p:bldP spid="26" grpId="0" animBg="1"/>
      <p:bldP spid="2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12579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Contexte</a:t>
            </a:r>
          </a:p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F874FD51-A1B8-49E3-8CFC-AD0FC420BD76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80579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44605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DF909B-ACBD-46E3-88E4-823E0BC4FF39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77EFF4-E898-4494-BFC8-27D2BE95B677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8" descr="http://pack2life.com/wp-content/uploads/2014/04/fleche.png">
            <a:extLst>
              <a:ext uri="{FF2B5EF4-FFF2-40B4-BE49-F238E27FC236}">
                <a16:creationId xmlns:a16="http://schemas.microsoft.com/office/drawing/2014/main" id="{89B80646-C83F-40B1-ACF6-A05D30E2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54" y="3471683"/>
            <a:ext cx="597607" cy="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consostatic.com/wp-content/uploads/2013/12/bonhomme-examine-loupe.jpg">
            <a:extLst>
              <a:ext uri="{FF2B5EF4-FFF2-40B4-BE49-F238E27FC236}">
                <a16:creationId xmlns:a16="http://schemas.microsoft.com/office/drawing/2014/main" id="{652F2E5C-6B95-432D-9A9B-9144397C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39" y="4570896"/>
            <a:ext cx="1019294" cy="10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object 8">
            <a:extLst>
              <a:ext uri="{FF2B5EF4-FFF2-40B4-BE49-F238E27FC236}">
                <a16:creationId xmlns:a16="http://schemas.microsoft.com/office/drawing/2014/main" id="{25A0E0D9-A79B-4549-BF1B-3D618A391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64866"/>
              </p:ext>
            </p:extLst>
          </p:nvPr>
        </p:nvGraphicFramePr>
        <p:xfrm>
          <a:off x="502915" y="1997720"/>
          <a:ext cx="4151312" cy="1674813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Dupont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Martin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Durand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Code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postal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06100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18000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06000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Ville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Nice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Bourges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Nice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89979338-C9F7-4BE1-B013-0D1AB45FE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17575"/>
              </p:ext>
            </p:extLst>
          </p:nvPr>
        </p:nvGraphicFramePr>
        <p:xfrm>
          <a:off x="911636" y="4326065"/>
          <a:ext cx="3333870" cy="1784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42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de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i="1" spc="-1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stal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2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06100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3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Martin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18000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53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06000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ce</a:t>
                      </a:r>
                    </a:p>
                  </a:txBody>
                  <a:tcPr marL="0" marR="0" marT="0" marB="0">
                    <a:lnL w="9524">
                      <a:solidFill>
                        <a:srgbClr val="9D9D9D"/>
                      </a:solidFill>
                      <a:prstDash val="solid"/>
                    </a:lnL>
                    <a:lnR w="9524">
                      <a:solidFill>
                        <a:srgbClr val="9D9D9D"/>
                      </a:solidFill>
                      <a:prstDash val="solid"/>
                    </a:lnR>
                    <a:lnT w="9524">
                      <a:solidFill>
                        <a:srgbClr val="9D9D9D"/>
                      </a:solidFill>
                      <a:prstDash val="solid"/>
                    </a:lnT>
                    <a:lnB w="9524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lèche : bas 1">
            <a:extLst>
              <a:ext uri="{FF2B5EF4-FFF2-40B4-BE49-F238E27FC236}">
                <a16:creationId xmlns:a16="http://schemas.microsoft.com/office/drawing/2014/main" id="{96CEBDE6-89C6-4D2B-BDD9-C1D20155478E}"/>
              </a:ext>
            </a:extLst>
          </p:cNvPr>
          <p:cNvSpPr/>
          <p:nvPr/>
        </p:nvSpPr>
        <p:spPr>
          <a:xfrm>
            <a:off x="2172289" y="3798430"/>
            <a:ext cx="258931" cy="408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876FB-53E7-4983-B40C-96E0BF86BFAB}"/>
              </a:ext>
            </a:extLst>
          </p:cNvPr>
          <p:cNvSpPr/>
          <p:nvPr/>
        </p:nvSpPr>
        <p:spPr>
          <a:xfrm>
            <a:off x="2138257" y="102942"/>
            <a:ext cx="4824537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Nettoyage de la data</a:t>
            </a:r>
            <a:endParaRPr lang="fr-M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56212AC-2AF9-41D2-9335-5FE643334D21}"/>
              </a:ext>
            </a:extLst>
          </p:cNvPr>
          <p:cNvSpPr/>
          <p:nvPr/>
        </p:nvSpPr>
        <p:spPr>
          <a:xfrm>
            <a:off x="6217964" y="2860410"/>
            <a:ext cx="2314600" cy="736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Préparation</a:t>
            </a:r>
            <a:endParaRPr lang="fr-FR" b="1" dirty="0">
              <a:solidFill>
                <a:schemeClr val="tx2"/>
              </a:solidFill>
              <a:latin typeface="Caviar Dreams" panose="020B04020202040205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6EFCEBEB-270F-4937-82F7-0DFD38383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292" y="620776"/>
            <a:ext cx="1537415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6155D009-CE76-46E3-ADF2-485B505C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Refin :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88B33851-1552-44FD-8B3F-188FF94C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594361D5-ADEA-4073-8464-619D411F8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718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00103219-DF08-4D94-83B9-478A6AD2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</p:spTree>
    <p:extLst>
      <p:ext uri="{BB962C8B-B14F-4D97-AF65-F5344CB8AC3E}">
        <p14:creationId xmlns:p14="http://schemas.microsoft.com/office/powerpoint/2010/main" val="23919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12579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Contexte</a:t>
            </a:r>
          </a:p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C2068C40-FED4-4BAC-B67B-BC1CF0FA4FAF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80579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44605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DF909B-ACBD-46E3-88E4-823E0BC4FF39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77EFF4-E898-4494-BFC8-27D2BE95B677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8" descr="http://pack2life.com/wp-content/uploads/2014/04/fleche.png">
            <a:extLst>
              <a:ext uri="{FF2B5EF4-FFF2-40B4-BE49-F238E27FC236}">
                <a16:creationId xmlns:a16="http://schemas.microsoft.com/office/drawing/2014/main" id="{89B80646-C83F-40B1-ACF6-A05D30E2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92" y="3340960"/>
            <a:ext cx="597607" cy="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consostatic.com/wp-content/uploads/2013/12/bonhomme-examine-loupe.jpg">
            <a:extLst>
              <a:ext uri="{FF2B5EF4-FFF2-40B4-BE49-F238E27FC236}">
                <a16:creationId xmlns:a16="http://schemas.microsoft.com/office/drawing/2014/main" id="{652F2E5C-6B95-432D-9A9B-9144397C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39" y="4570896"/>
            <a:ext cx="1019294" cy="10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 : bas 1">
            <a:extLst>
              <a:ext uri="{FF2B5EF4-FFF2-40B4-BE49-F238E27FC236}">
                <a16:creationId xmlns:a16="http://schemas.microsoft.com/office/drawing/2014/main" id="{96CEBDE6-89C6-4D2B-BDD9-C1D20155478E}"/>
              </a:ext>
            </a:extLst>
          </p:cNvPr>
          <p:cNvSpPr/>
          <p:nvPr/>
        </p:nvSpPr>
        <p:spPr>
          <a:xfrm>
            <a:off x="2172289" y="3798430"/>
            <a:ext cx="258931" cy="408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876FB-53E7-4983-B40C-96E0BF86BFAB}"/>
              </a:ext>
            </a:extLst>
          </p:cNvPr>
          <p:cNvSpPr/>
          <p:nvPr/>
        </p:nvSpPr>
        <p:spPr>
          <a:xfrm>
            <a:off x="2138257" y="102942"/>
            <a:ext cx="4824537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Nettoyage de la data</a:t>
            </a:r>
            <a:endParaRPr lang="fr-MA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3" name="object 10">
            <a:extLst>
              <a:ext uri="{FF2B5EF4-FFF2-40B4-BE49-F238E27FC236}">
                <a16:creationId xmlns:a16="http://schemas.microsoft.com/office/drawing/2014/main" id="{9B4C1BA7-3DF6-4C9E-8BFD-E8979C34D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13650"/>
              </p:ext>
            </p:extLst>
          </p:nvPr>
        </p:nvGraphicFramePr>
        <p:xfrm>
          <a:off x="1332000" y="1503185"/>
          <a:ext cx="2049463" cy="2159000"/>
        </p:xfrm>
        <a:graphic>
          <a:graphicData uri="http://schemas.openxmlformats.org/drawingml/2006/table">
            <a:tbl>
              <a:tblPr/>
              <a:tblGrid>
                <a:gridCol w="88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Code</a:t>
                      </a: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postal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Ville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06100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18000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Bourges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06000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Nice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06100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Nice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431C59FE-49AF-4003-AE2F-34E9F0B1F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61838"/>
              </p:ext>
            </p:extLst>
          </p:nvPr>
        </p:nvGraphicFramePr>
        <p:xfrm>
          <a:off x="1333588" y="4380157"/>
          <a:ext cx="2047875" cy="1784350"/>
        </p:xfrm>
        <a:graphic>
          <a:graphicData uri="http://schemas.openxmlformats.org/drawingml/2006/table">
            <a:tbl>
              <a:tblPr/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Code</a:t>
                      </a: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postal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Ville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06100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Nice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18000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Bourges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06000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Nice</a:t>
                      </a:r>
                    </a:p>
                  </a:txBody>
                  <a:tcPr marL="0" marR="0" marT="0" marB="0" horzOverflow="overflow">
                    <a:lnL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6680E9F-AB18-4061-BD80-FA2B869414D4}"/>
              </a:ext>
            </a:extLst>
          </p:cNvPr>
          <p:cNvSpPr/>
          <p:nvPr/>
        </p:nvSpPr>
        <p:spPr>
          <a:xfrm>
            <a:off x="6181656" y="2754594"/>
            <a:ext cx="2314600" cy="736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Préparation</a:t>
            </a:r>
            <a:endParaRPr lang="fr-FR" b="1" dirty="0">
              <a:solidFill>
                <a:schemeClr val="tx2"/>
              </a:solidFill>
              <a:latin typeface="Caviar Dreams" panose="020B04020202040205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6C0023A-11E3-4BBF-A067-8E8BB7CD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CDE1133C-2625-434D-AEB8-CF118EA4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Refin :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C9B1C3C3-72B0-4471-94DB-A88AE8F0A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5A01180D-50D4-425C-9280-A5CA55DF8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718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C0A11CFE-D7EB-4C16-831C-757A3AADA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</p:spTree>
    <p:extLst>
      <p:ext uri="{BB962C8B-B14F-4D97-AF65-F5344CB8AC3E}">
        <p14:creationId xmlns:p14="http://schemas.microsoft.com/office/powerpoint/2010/main" val="1883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Conception</a:t>
            </a: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modélisation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12579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Contexte</a:t>
            </a:r>
          </a:p>
          <a:p>
            <a:pPr algn="ctr" defTabSz="824718">
              <a:lnSpc>
                <a:spcPct val="150000"/>
              </a:lnSpc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Réalisation</a:t>
            </a:r>
          </a:p>
          <a:p>
            <a:pPr algn="ctr" defTabSz="824646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&amp; évaluation</a:t>
            </a:r>
          </a:p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12000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Espace réservé du numéro de diapositive 11">
            <a:extLst>
              <a:ext uri="{FF2B5EF4-FFF2-40B4-BE49-F238E27FC236}">
                <a16:creationId xmlns:a16="http://schemas.microsoft.com/office/drawing/2014/main" id="{455A8275-CF54-4FC6-9591-CD31A7B7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 dirty="0"/>
          </a:p>
        </p:txBody>
      </p:sp>
      <p:sp>
        <p:nvSpPr>
          <p:cNvPr id="38" name="Espace réservé de la date 11">
            <a:extLst>
              <a:ext uri="{FF2B5EF4-FFF2-40B4-BE49-F238E27FC236}">
                <a16:creationId xmlns:a16="http://schemas.microsoft.com/office/drawing/2014/main" id="{34469781-3AE7-4535-AD83-5D5A8417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52538" cy="365125"/>
          </a:xfrm>
        </p:spPr>
        <p:txBody>
          <a:bodyPr/>
          <a:lstStyle/>
          <a:p>
            <a:fld id="{B3E32829-BE53-46F8-8C2F-2A659CBDF7EE}" type="datetime1">
              <a:rPr lang="fr-FR" sz="1400" smtClean="0"/>
              <a:t>28/05/2022</a:t>
            </a:fld>
            <a:endParaRPr lang="fr-BE" sz="1400" dirty="0"/>
          </a:p>
        </p:txBody>
      </p:sp>
      <p:cxnSp>
        <p:nvCxnSpPr>
          <p:cNvPr id="49" name="Connecteur droit 14">
            <a:extLst>
              <a:ext uri="{FF2B5EF4-FFF2-40B4-BE49-F238E27FC236}">
                <a16:creationId xmlns:a16="http://schemas.microsoft.com/office/drawing/2014/main" id="{F3097008-DF1D-4908-B9A0-4E1CEB8433C9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332000" y="620776"/>
            <a:ext cx="1680579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0" y="-44605"/>
            <a:ext cx="9144000" cy="792000"/>
          </a:xfrm>
          <a:prstGeom prst="flowChartDocument">
            <a:avLst/>
          </a:prstGeom>
          <a:solidFill>
            <a:srgbClr val="4A7EBB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300" b="1" dirty="0">
              <a:solidFill>
                <a:srgbClr val="000000"/>
              </a:solidFill>
              <a:latin typeface="Agency FB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571" y="99027"/>
            <a:ext cx="576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DF909B-ACBD-46E3-88E4-823E0BC4FF39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77EFF4-E898-4494-BFC8-27D2BE95B677}"/>
              </a:ext>
            </a:extLst>
          </p:cNvPr>
          <p:cNvSpPr/>
          <p:nvPr/>
        </p:nvSpPr>
        <p:spPr>
          <a:xfrm>
            <a:off x="1891160" y="693493"/>
            <a:ext cx="54006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8" descr="http://pack2life.com/wp-content/uploads/2014/04/fleche.png">
            <a:extLst>
              <a:ext uri="{FF2B5EF4-FFF2-40B4-BE49-F238E27FC236}">
                <a16:creationId xmlns:a16="http://schemas.microsoft.com/office/drawing/2014/main" id="{89B80646-C83F-40B1-ACF6-A05D30E2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92" y="3340960"/>
            <a:ext cx="597607" cy="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consostatic.com/wp-content/uploads/2013/12/bonhomme-examine-loupe.jpg">
            <a:extLst>
              <a:ext uri="{FF2B5EF4-FFF2-40B4-BE49-F238E27FC236}">
                <a16:creationId xmlns:a16="http://schemas.microsoft.com/office/drawing/2014/main" id="{652F2E5C-6B95-432D-9A9B-9144397C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39" y="4570896"/>
            <a:ext cx="1019294" cy="10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 : bas 1">
            <a:extLst>
              <a:ext uri="{FF2B5EF4-FFF2-40B4-BE49-F238E27FC236}">
                <a16:creationId xmlns:a16="http://schemas.microsoft.com/office/drawing/2014/main" id="{96CEBDE6-89C6-4D2B-BDD9-C1D20155478E}"/>
              </a:ext>
            </a:extLst>
          </p:cNvPr>
          <p:cNvSpPr/>
          <p:nvPr/>
        </p:nvSpPr>
        <p:spPr>
          <a:xfrm>
            <a:off x="2172289" y="3798430"/>
            <a:ext cx="258931" cy="408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876FB-53E7-4983-B40C-96E0BF86BFAB}"/>
              </a:ext>
            </a:extLst>
          </p:cNvPr>
          <p:cNvSpPr/>
          <p:nvPr/>
        </p:nvSpPr>
        <p:spPr>
          <a:xfrm>
            <a:off x="2138257" y="102942"/>
            <a:ext cx="4824537" cy="452605"/>
          </a:xfrm>
          <a:prstGeom prst="rect">
            <a:avLst/>
          </a:prstGeom>
        </p:spPr>
        <p:txBody>
          <a:bodyPr wrap="square" lIns="82468" tIns="41234" rIns="82468" bIns="41234">
            <a:spAutoFit/>
          </a:bodyPr>
          <a:lstStyle/>
          <a:p>
            <a:pPr algn="ctr" defTabSz="824718" fontAlgn="base">
              <a:spcBef>
                <a:spcPct val="0"/>
              </a:spcBef>
              <a:spcAft>
                <a:spcPct val="0"/>
              </a:spcAft>
            </a:pPr>
            <a:r>
              <a:rPr kumimoji="1" lang="fr-MA" sz="2400" b="1" dirty="0">
                <a:solidFill>
                  <a:schemeClr val="bg1"/>
                </a:solidFill>
                <a:latin typeface="+mj-lt"/>
              </a:rPr>
              <a:t>Nettoyage de la data</a:t>
            </a:r>
            <a:endParaRPr lang="fr-M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070BDCE7-B0D1-4146-BD2C-11CD60EAE073}"/>
              </a:ext>
            </a:extLst>
          </p:cNvPr>
          <p:cNvSpPr txBox="1"/>
          <p:nvPr/>
        </p:nvSpPr>
        <p:spPr>
          <a:xfrm>
            <a:off x="1691275" y="1972321"/>
            <a:ext cx="1535113" cy="13509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1</a:t>
            </a:r>
            <a:r>
              <a:rPr spc="-10" dirty="0">
                <a:latin typeface="Arial"/>
                <a:cs typeface="Arial"/>
              </a:rPr>
              <a:t>5</a:t>
            </a:r>
            <a:r>
              <a:rPr dirty="0">
                <a:latin typeface="Arial"/>
                <a:cs typeface="Arial"/>
              </a:rPr>
              <a:t>/5/2</a:t>
            </a:r>
            <a:r>
              <a:rPr spc="-10" dirty="0">
                <a:latin typeface="Arial"/>
                <a:cs typeface="Arial"/>
              </a:rPr>
              <a:t>0</a:t>
            </a:r>
            <a:r>
              <a:rPr spc="-5" dirty="0">
                <a:latin typeface="Arial"/>
                <a:cs typeface="Arial"/>
              </a:rPr>
              <a:t>17</a:t>
            </a:r>
            <a:endParaRPr dirty="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5/</a:t>
            </a:r>
            <a:r>
              <a:rPr spc="-10" dirty="0">
                <a:latin typeface="Arial"/>
                <a:cs typeface="Arial"/>
              </a:rPr>
              <a:t>1</a:t>
            </a:r>
            <a:r>
              <a:rPr spc="-5" dirty="0">
                <a:latin typeface="Arial"/>
                <a:cs typeface="Arial"/>
              </a:rPr>
              <a:t>5/</a:t>
            </a:r>
            <a:r>
              <a:rPr spc="-10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0</a:t>
            </a:r>
            <a:r>
              <a:rPr spc="-10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7</a:t>
            </a: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2017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0</a:t>
            </a:r>
            <a:r>
              <a:rPr spc="-10" dirty="0">
                <a:latin typeface="Arial"/>
                <a:cs typeface="Arial"/>
              </a:rPr>
              <a:t>5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15</a:t>
            </a:r>
            <a:endParaRPr dirty="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5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mai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Arial"/>
                <a:cs typeface="Arial"/>
              </a:rPr>
              <a:t>201</a:t>
            </a:r>
            <a:r>
              <a:rPr dirty="0">
                <a:latin typeface="Arial"/>
                <a:cs typeface="Arial"/>
              </a:rPr>
              <a:t>7</a:t>
            </a: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May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1</a:t>
            </a:r>
            <a:r>
              <a:rPr spc="-10" dirty="0">
                <a:latin typeface="Arial"/>
                <a:cs typeface="Arial"/>
              </a:rPr>
              <a:t>5th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2</a:t>
            </a:r>
            <a:r>
              <a:rPr spc="-10" dirty="0">
                <a:latin typeface="Arial"/>
                <a:cs typeface="Arial"/>
              </a:rPr>
              <a:t>0</a:t>
            </a:r>
            <a:r>
              <a:rPr spc="-5" dirty="0">
                <a:latin typeface="Arial"/>
                <a:cs typeface="Arial"/>
              </a:rPr>
              <a:t>17</a:t>
            </a:r>
            <a:endParaRPr dirty="0">
              <a:latin typeface="Arial"/>
              <a:cs typeface="Arial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F2951A7A-5C2F-4CE1-839E-27A2B05D2AEF}"/>
              </a:ext>
            </a:extLst>
          </p:cNvPr>
          <p:cNvSpPr txBox="1"/>
          <p:nvPr/>
        </p:nvSpPr>
        <p:spPr>
          <a:xfrm>
            <a:off x="1626202" y="4936844"/>
            <a:ext cx="1328738" cy="28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latin typeface="Arial"/>
                <a:cs typeface="Arial"/>
              </a:rPr>
              <a:t>2017-05</a:t>
            </a:r>
            <a:r>
              <a:rPr sz="2000" b="1" spc="5" dirty="0">
                <a:latin typeface="Arial"/>
                <a:cs typeface="Arial"/>
              </a:rPr>
              <a:t>-</a:t>
            </a:r>
            <a:r>
              <a:rPr sz="2000" b="1" spc="-15" dirty="0">
                <a:latin typeface="Arial"/>
                <a:cs typeface="Arial"/>
              </a:rPr>
              <a:t>15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89CC54A0-4C5D-4E82-AE07-A4C73FDCA867}"/>
              </a:ext>
            </a:extLst>
          </p:cNvPr>
          <p:cNvSpPr txBox="1"/>
          <p:nvPr/>
        </p:nvSpPr>
        <p:spPr>
          <a:xfrm>
            <a:off x="523475" y="5390829"/>
            <a:ext cx="3367087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Arial"/>
                <a:cs typeface="Arial"/>
              </a:rPr>
              <a:t>Format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am</a:t>
            </a:r>
            <a:r>
              <a:rPr spc="-10" dirty="0">
                <a:latin typeface="Arial"/>
                <a:cs typeface="Arial"/>
              </a:rPr>
              <a:t>é</a:t>
            </a:r>
            <a:r>
              <a:rPr dirty="0">
                <a:latin typeface="Arial"/>
                <a:cs typeface="Arial"/>
              </a:rPr>
              <a:t>ric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n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: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r>
              <a:rPr spc="5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-JJ-</a:t>
            </a:r>
            <a:r>
              <a:rPr spc="-20" dirty="0">
                <a:latin typeface="Arial"/>
                <a:cs typeface="Arial"/>
              </a:rPr>
              <a:t>AAAA</a:t>
            </a:r>
            <a:endParaRPr dirty="0">
              <a:latin typeface="Arial"/>
              <a:cs typeface="Arial"/>
            </a:endParaRP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B334961F-15D0-4532-B123-2BC49C1AB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5391692"/>
            <a:ext cx="215900" cy="1920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24E97B9-055C-4C6D-A4E3-CC02859534C3}"/>
              </a:ext>
            </a:extLst>
          </p:cNvPr>
          <p:cNvSpPr/>
          <p:nvPr/>
        </p:nvSpPr>
        <p:spPr>
          <a:xfrm>
            <a:off x="6272733" y="3062178"/>
            <a:ext cx="2314600" cy="736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Préparation</a:t>
            </a:r>
            <a:endParaRPr lang="fr-FR" b="1" dirty="0">
              <a:solidFill>
                <a:schemeClr val="tx2"/>
              </a:solidFill>
              <a:latin typeface="Caviar Dreams" panose="020B04020202040205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E0FC6BC-0495-4681-936C-82D159E8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00" y="620776"/>
            <a:ext cx="1776708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Cartographie 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8EAE0256-B15F-400E-B399-30756790E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000" y="620776"/>
            <a:ext cx="1404000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Open Refin : </a:t>
            </a:r>
          </a:p>
          <a:p>
            <a:pPr algn="ctr" defTabSz="824718">
              <a:lnSpc>
                <a:spcPct val="150000"/>
              </a:lnSpc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cleaning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CDF33F73-F6AC-47BB-A03F-B79FB7EF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20776"/>
            <a:ext cx="136851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152BB413-3C2E-441A-ADB2-CB9190492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08" y="620776"/>
            <a:ext cx="1643292" cy="6542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defRPr/>
            </a:pPr>
            <a:endParaRPr kumimoji="1" lang="fr-FR" sz="14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24718">
              <a:defRPr/>
            </a:pP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Visualisation </a:t>
            </a:r>
          </a:p>
          <a:p>
            <a:pPr algn="ctr" defTabSz="824718">
              <a:defRPr/>
            </a:pPr>
            <a:r>
              <a:rPr kumimoji="1" lang="fr-FR" sz="1400" b="1" kern="0" dirty="0" err="1">
                <a:solidFill>
                  <a:schemeClr val="bg1"/>
                </a:solidFill>
                <a:latin typeface="Calibri" pitchFamily="34" charset="0"/>
              </a:rPr>
              <a:t>Reporting</a:t>
            </a:r>
            <a:r>
              <a:rPr kumimoji="1" lang="fr-FR" sz="1400" b="1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EBC3FBC2-6E70-48DF-A235-8D7BD4BB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00" y="620776"/>
            <a:ext cx="1656000" cy="654254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80000"/>
                  <a:invGamma/>
                </a:srgbClr>
              </a:gs>
              <a:gs pos="50000">
                <a:srgbClr val="DDDDDD">
                  <a:alpha val="9000"/>
                </a:srgbClr>
              </a:gs>
              <a:gs pos="100000">
                <a:srgbClr val="DDDDDD">
                  <a:gamma/>
                  <a:tint val="80000"/>
                  <a:invGamma/>
                </a:srgbClr>
              </a:gs>
            </a:gsLst>
            <a:lin ang="18900000" scaled="1"/>
          </a:gra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82468" tIns="41234" rIns="82468" bIns="41234" anchor="ctr"/>
          <a:lstStyle/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Nettoyage</a:t>
            </a:r>
          </a:p>
          <a:p>
            <a:pPr algn="ctr" defTabSz="824718">
              <a:lnSpc>
                <a:spcPct val="150000"/>
              </a:lnSpc>
            </a:pPr>
            <a:r>
              <a:rPr kumimoji="1" lang="fr-FR" sz="1400" b="1" kern="0" dirty="0">
                <a:solidFill>
                  <a:srgbClr val="396497"/>
                </a:solidFill>
                <a:latin typeface="Calibri" pitchFamily="34" charset="0"/>
              </a:rPr>
              <a:t> de la data</a:t>
            </a:r>
          </a:p>
        </p:txBody>
      </p:sp>
    </p:spTree>
    <p:extLst>
      <p:ext uri="{BB962C8B-B14F-4D97-AF65-F5344CB8AC3E}">
        <p14:creationId xmlns:p14="http://schemas.microsoft.com/office/powerpoint/2010/main" val="5879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" grpId="0" animBg="1"/>
      <p:bldP spid="26" grpId="0"/>
      <p:bldP spid="27" grpId="0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2086</Words>
  <Application>Microsoft Office PowerPoint</Application>
  <PresentationFormat>Affichage à l'écran (4:3)</PresentationFormat>
  <Paragraphs>931</Paragraphs>
  <Slides>38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3" baseType="lpstr">
      <vt:lpstr>Agency FB</vt:lpstr>
      <vt:lpstr>AllerBold</vt:lpstr>
      <vt:lpstr>Arial</vt:lpstr>
      <vt:lpstr>Arial Black</vt:lpstr>
      <vt:lpstr>Arial Rounded MT Bold</vt:lpstr>
      <vt:lpstr>Calibri</vt:lpstr>
      <vt:lpstr>Caviar Dreams</vt:lpstr>
      <vt:lpstr>Corbel</vt:lpstr>
      <vt:lpstr>FontAwesome</vt:lpstr>
      <vt:lpstr>Garamond</vt:lpstr>
      <vt:lpstr>Impact</vt:lpstr>
      <vt:lpstr>Times New Roman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différents  types de  visualisation :</vt:lpstr>
      <vt:lpstr>Présentation PowerPoint</vt:lpstr>
      <vt:lpstr>Les différents  types de  visualisation :</vt:lpstr>
      <vt:lpstr>Les différents  types de  visualisation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thesis</dc:creator>
  <cp:lastModifiedBy>Amine SENNOUNI</cp:lastModifiedBy>
  <cp:revision>540</cp:revision>
  <dcterms:created xsi:type="dcterms:W3CDTF">2017-01-03T21:07:14Z</dcterms:created>
  <dcterms:modified xsi:type="dcterms:W3CDTF">2022-05-28T17:22:46Z</dcterms:modified>
</cp:coreProperties>
</file>