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7" r:id="rId2"/>
    <p:sldId id="329" r:id="rId3"/>
    <p:sldId id="280" r:id="rId4"/>
    <p:sldId id="281" r:id="rId5"/>
    <p:sldId id="285" r:id="rId6"/>
    <p:sldId id="286" r:id="rId7"/>
    <p:sldId id="284" r:id="rId8"/>
    <p:sldId id="491" r:id="rId9"/>
    <p:sldId id="282" r:id="rId10"/>
    <p:sldId id="328" r:id="rId11"/>
    <p:sldId id="294" r:id="rId12"/>
    <p:sldId id="291" r:id="rId13"/>
    <p:sldId id="293" r:id="rId14"/>
    <p:sldId id="292" r:id="rId15"/>
    <p:sldId id="307" r:id="rId16"/>
    <p:sldId id="295" r:id="rId17"/>
    <p:sldId id="308" r:id="rId18"/>
    <p:sldId id="326" r:id="rId19"/>
    <p:sldId id="316" r:id="rId20"/>
    <p:sldId id="325" r:id="rId21"/>
    <p:sldId id="324" r:id="rId22"/>
    <p:sldId id="303" r:id="rId23"/>
    <p:sldId id="322" r:id="rId24"/>
    <p:sldId id="306" r:id="rId25"/>
    <p:sldId id="304" r:id="rId26"/>
    <p:sldId id="492" r:id="rId27"/>
    <p:sldId id="321" r:id="rId28"/>
    <p:sldId id="332" r:id="rId29"/>
    <p:sldId id="320" r:id="rId30"/>
    <p:sldId id="493" r:id="rId31"/>
    <p:sldId id="317" r:id="rId32"/>
    <p:sldId id="302" r:id="rId33"/>
    <p:sldId id="301" r:id="rId34"/>
    <p:sldId id="315" r:id="rId35"/>
    <p:sldId id="335" r:id="rId36"/>
    <p:sldId id="314" r:id="rId37"/>
    <p:sldId id="494" r:id="rId38"/>
    <p:sldId id="312" r:id="rId39"/>
    <p:sldId id="300" r:id="rId40"/>
    <p:sldId id="299" r:id="rId41"/>
    <p:sldId id="311" r:id="rId42"/>
    <p:sldId id="313" r:id="rId4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1" clrIdx="0">
    <p:extLst>
      <p:ext uri="{19B8F6BF-5375-455C-9EA6-DF929625EA0E}">
        <p15:presenceInfo xmlns:p15="http://schemas.microsoft.com/office/powerpoint/2012/main" userId="h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6497"/>
    <a:srgbClr val="4F81BD"/>
    <a:srgbClr val="4A7EBB"/>
    <a:srgbClr val="B1BED9"/>
    <a:srgbClr val="D0D8E8"/>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78"/>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571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48041B-A938-474B-BF11-1BB2EC77BD15}"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fr-FR"/>
        </a:p>
      </dgm:t>
    </dgm:pt>
    <dgm:pt modelId="{457FDDFA-A8B0-49AD-A66B-8463655DB706}">
      <dgm:prSet phldrT="[Texte]" custT="1"/>
      <dgm:spPr/>
      <dgm:t>
        <a:bodyPr/>
        <a:lstStyle/>
        <a:p>
          <a:pPr algn="just"/>
          <a:r>
            <a:rPr lang="fr-FR" sz="2000" b="1" dirty="0">
              <a:latin typeface="Times New Roman" panose="02020603050405020304" pitchFamily="18" charset="0"/>
              <a:cs typeface="Times New Roman" panose="02020603050405020304" pitchFamily="18" charset="0"/>
            </a:rPr>
            <a:t>Le moteur applique les règles d’éligibilité permettant ainsi de pré-trier l’audience et les éléments à proposer.</a:t>
          </a:r>
        </a:p>
      </dgm:t>
    </dgm:pt>
    <dgm:pt modelId="{51C12A64-341A-4A24-934F-F2E913AF46EA}" type="parTrans" cxnId="{8CCC2035-35FC-4D53-BC71-F5F376C1A464}">
      <dgm:prSet/>
      <dgm:spPr/>
      <dgm:t>
        <a:bodyPr/>
        <a:lstStyle/>
        <a:p>
          <a:pPr algn="l"/>
          <a:endParaRPr lang="fr-FR"/>
        </a:p>
      </dgm:t>
    </dgm:pt>
    <dgm:pt modelId="{8F3BABE8-5002-42E0-8856-1CCF41C7363A}" type="sibTrans" cxnId="{8CCC2035-35FC-4D53-BC71-F5F376C1A464}">
      <dgm:prSet/>
      <dgm:spPr/>
      <dgm:t>
        <a:bodyPr/>
        <a:lstStyle/>
        <a:p>
          <a:pPr algn="l"/>
          <a:endParaRPr lang="fr-FR"/>
        </a:p>
      </dgm:t>
    </dgm:pt>
    <dgm:pt modelId="{13B29B31-A49E-451C-B173-A40210ABBBA5}">
      <dgm:prSet phldrT="[Texte]" custT="1"/>
      <dgm:spPr/>
      <dgm:t>
        <a:bodyPr/>
        <a:lstStyle/>
        <a:p>
          <a:pPr algn="just"/>
          <a:r>
            <a:rPr lang="fr-FR" sz="2000" b="1" dirty="0">
              <a:latin typeface="Times New Roman" panose="02020603050405020304" pitchFamily="18" charset="0"/>
              <a:cs typeface="Times New Roman" panose="02020603050405020304" pitchFamily="18" charset="0"/>
            </a:rPr>
            <a:t>Le moteur de recommandation dénombre les offres via les règles marketing établies et ses algorithmes</a:t>
          </a:r>
          <a:r>
            <a:rPr lang="fr-FR" sz="2000" dirty="0"/>
            <a:t>.</a:t>
          </a:r>
        </a:p>
      </dgm:t>
    </dgm:pt>
    <dgm:pt modelId="{2DDDA2F2-B28B-4546-B0F3-6FC2D95620A3}" type="parTrans" cxnId="{3369F72D-4A08-4F85-99D8-1ACCA6694FAA}">
      <dgm:prSet/>
      <dgm:spPr/>
      <dgm:t>
        <a:bodyPr/>
        <a:lstStyle/>
        <a:p>
          <a:pPr algn="l"/>
          <a:endParaRPr lang="fr-FR"/>
        </a:p>
      </dgm:t>
    </dgm:pt>
    <dgm:pt modelId="{A09D9E8F-B194-4D6E-BB7C-18DDB32000E8}" type="sibTrans" cxnId="{3369F72D-4A08-4F85-99D8-1ACCA6694FAA}">
      <dgm:prSet/>
      <dgm:spPr/>
      <dgm:t>
        <a:bodyPr/>
        <a:lstStyle/>
        <a:p>
          <a:pPr algn="l"/>
          <a:endParaRPr lang="fr-FR"/>
        </a:p>
      </dgm:t>
    </dgm:pt>
    <dgm:pt modelId="{194D9E56-C32D-4989-8D71-7845FC39255F}">
      <dgm:prSet phldrT="[Texte]" custT="1"/>
      <dgm:spPr/>
      <dgm:t>
        <a:bodyPr/>
        <a:lstStyle/>
        <a:p>
          <a:pPr algn="just"/>
          <a:r>
            <a:rPr lang="fr-FR" sz="2000" b="1" i="0" dirty="0">
              <a:latin typeface="Times New Roman" pitchFamily="18" charset="0"/>
              <a:cs typeface="Times New Roman" pitchFamily="18" charset="0"/>
            </a:rPr>
            <a:t>Le moteur doit ensuite arbitrer entre les différentes offres possibles, puis proposer sa recommandation au système consommateur.</a:t>
          </a:r>
          <a:endParaRPr lang="fr-FR" sz="2000" b="1" dirty="0">
            <a:latin typeface="Times New Roman" pitchFamily="18" charset="0"/>
            <a:cs typeface="Times New Roman" pitchFamily="18" charset="0"/>
          </a:endParaRPr>
        </a:p>
      </dgm:t>
    </dgm:pt>
    <dgm:pt modelId="{E25A4638-D9ED-4152-8625-CB021E17C782}" type="parTrans" cxnId="{D0A83939-236F-463A-B72B-7509C0079A7B}">
      <dgm:prSet/>
      <dgm:spPr/>
      <dgm:t>
        <a:bodyPr/>
        <a:lstStyle/>
        <a:p>
          <a:pPr algn="l"/>
          <a:endParaRPr lang="fr-FR"/>
        </a:p>
      </dgm:t>
    </dgm:pt>
    <dgm:pt modelId="{962B40F8-F070-4B00-923B-BFD2C97C81B7}" type="sibTrans" cxnId="{D0A83939-236F-463A-B72B-7509C0079A7B}">
      <dgm:prSet/>
      <dgm:spPr/>
      <dgm:t>
        <a:bodyPr/>
        <a:lstStyle/>
        <a:p>
          <a:pPr algn="l"/>
          <a:endParaRPr lang="fr-FR"/>
        </a:p>
      </dgm:t>
    </dgm:pt>
    <dgm:pt modelId="{9DD77A09-EC26-4C8F-B70F-7EA94F449B3A}" type="pres">
      <dgm:prSet presAssocID="{F948041B-A938-474B-BF11-1BB2EC77BD15}" presName="linear" presStyleCnt="0">
        <dgm:presLayoutVars>
          <dgm:dir/>
          <dgm:animLvl val="lvl"/>
          <dgm:resizeHandles val="exact"/>
        </dgm:presLayoutVars>
      </dgm:prSet>
      <dgm:spPr/>
    </dgm:pt>
    <dgm:pt modelId="{920ED7BA-7B4C-4D20-9207-1CCB02EB0D89}" type="pres">
      <dgm:prSet presAssocID="{457FDDFA-A8B0-49AD-A66B-8463655DB706}" presName="parentLin" presStyleCnt="0"/>
      <dgm:spPr/>
    </dgm:pt>
    <dgm:pt modelId="{A3DB223F-798F-456B-B43D-9DB2E310607A}" type="pres">
      <dgm:prSet presAssocID="{457FDDFA-A8B0-49AD-A66B-8463655DB706}" presName="parentLeftMargin" presStyleLbl="node1" presStyleIdx="0" presStyleCnt="3"/>
      <dgm:spPr/>
    </dgm:pt>
    <dgm:pt modelId="{2F889A35-74A6-4801-BD45-5D18141705AA}" type="pres">
      <dgm:prSet presAssocID="{457FDDFA-A8B0-49AD-A66B-8463655DB706}" presName="parentText" presStyleLbl="node1" presStyleIdx="0" presStyleCnt="3" custScaleX="105662" custScaleY="310315">
        <dgm:presLayoutVars>
          <dgm:chMax val="0"/>
          <dgm:bulletEnabled val="1"/>
        </dgm:presLayoutVars>
      </dgm:prSet>
      <dgm:spPr/>
    </dgm:pt>
    <dgm:pt modelId="{334EEC6D-EE7C-4024-B2F3-41C23D864070}" type="pres">
      <dgm:prSet presAssocID="{457FDDFA-A8B0-49AD-A66B-8463655DB706}" presName="negativeSpace" presStyleCnt="0"/>
      <dgm:spPr/>
    </dgm:pt>
    <dgm:pt modelId="{432B7893-3844-4725-98BD-E2FFD2BCE41F}" type="pres">
      <dgm:prSet presAssocID="{457FDDFA-A8B0-49AD-A66B-8463655DB706}" presName="childText" presStyleLbl="conFgAcc1" presStyleIdx="0" presStyleCnt="3">
        <dgm:presLayoutVars>
          <dgm:bulletEnabled val="1"/>
        </dgm:presLayoutVars>
      </dgm:prSet>
      <dgm:spPr/>
    </dgm:pt>
    <dgm:pt modelId="{258E9FF4-E8E4-4307-9178-C88D896C457E}" type="pres">
      <dgm:prSet presAssocID="{8F3BABE8-5002-42E0-8856-1CCF41C7363A}" presName="spaceBetweenRectangles" presStyleCnt="0"/>
      <dgm:spPr/>
    </dgm:pt>
    <dgm:pt modelId="{F9683779-FA24-46CD-87A3-AF9E5C71D774}" type="pres">
      <dgm:prSet presAssocID="{13B29B31-A49E-451C-B173-A40210ABBBA5}" presName="parentLin" presStyleCnt="0"/>
      <dgm:spPr/>
    </dgm:pt>
    <dgm:pt modelId="{C10CC6F6-333A-4FFC-B8C2-E400CC1CE0D2}" type="pres">
      <dgm:prSet presAssocID="{13B29B31-A49E-451C-B173-A40210ABBBA5}" presName="parentLeftMargin" presStyleLbl="node1" presStyleIdx="0" presStyleCnt="3"/>
      <dgm:spPr/>
    </dgm:pt>
    <dgm:pt modelId="{CBE0A59D-7A68-47A8-AE00-43E7DE5D7499}" type="pres">
      <dgm:prSet presAssocID="{13B29B31-A49E-451C-B173-A40210ABBBA5}" presName="parentText" presStyleLbl="node1" presStyleIdx="1" presStyleCnt="3" custScaleX="105703" custScaleY="416617">
        <dgm:presLayoutVars>
          <dgm:chMax val="0"/>
          <dgm:bulletEnabled val="1"/>
        </dgm:presLayoutVars>
      </dgm:prSet>
      <dgm:spPr/>
    </dgm:pt>
    <dgm:pt modelId="{C369D1F5-0D27-4E75-907C-FF0FE8490ED1}" type="pres">
      <dgm:prSet presAssocID="{13B29B31-A49E-451C-B173-A40210ABBBA5}" presName="negativeSpace" presStyleCnt="0"/>
      <dgm:spPr/>
    </dgm:pt>
    <dgm:pt modelId="{549019B0-B9B7-4CF0-B54B-FECBB8FEADB8}" type="pres">
      <dgm:prSet presAssocID="{13B29B31-A49E-451C-B173-A40210ABBBA5}" presName="childText" presStyleLbl="conFgAcc1" presStyleIdx="1" presStyleCnt="3">
        <dgm:presLayoutVars>
          <dgm:bulletEnabled val="1"/>
        </dgm:presLayoutVars>
      </dgm:prSet>
      <dgm:spPr/>
    </dgm:pt>
    <dgm:pt modelId="{29E7B6B8-D84F-4EF8-B26A-DA2CB3BC3956}" type="pres">
      <dgm:prSet presAssocID="{A09D9E8F-B194-4D6E-BB7C-18DDB32000E8}" presName="spaceBetweenRectangles" presStyleCnt="0"/>
      <dgm:spPr/>
    </dgm:pt>
    <dgm:pt modelId="{9A78878E-7094-43B1-9748-9122F34627DD}" type="pres">
      <dgm:prSet presAssocID="{194D9E56-C32D-4989-8D71-7845FC39255F}" presName="parentLin" presStyleCnt="0"/>
      <dgm:spPr/>
    </dgm:pt>
    <dgm:pt modelId="{F4B03238-8CA6-424A-AA39-EF57204D5551}" type="pres">
      <dgm:prSet presAssocID="{194D9E56-C32D-4989-8D71-7845FC39255F}" presName="parentLeftMargin" presStyleLbl="node1" presStyleIdx="1" presStyleCnt="3"/>
      <dgm:spPr/>
    </dgm:pt>
    <dgm:pt modelId="{C85F8F5A-8A62-45C9-984D-8467CB60A692}" type="pres">
      <dgm:prSet presAssocID="{194D9E56-C32D-4989-8D71-7845FC39255F}" presName="parentText" presStyleLbl="node1" presStyleIdx="2" presStyleCnt="3" custScaleX="106925" custScaleY="345823">
        <dgm:presLayoutVars>
          <dgm:chMax val="0"/>
          <dgm:bulletEnabled val="1"/>
        </dgm:presLayoutVars>
      </dgm:prSet>
      <dgm:spPr/>
    </dgm:pt>
    <dgm:pt modelId="{6B1EDC18-3390-4127-A93C-F8DC29C4FF75}" type="pres">
      <dgm:prSet presAssocID="{194D9E56-C32D-4989-8D71-7845FC39255F}" presName="negativeSpace" presStyleCnt="0"/>
      <dgm:spPr/>
    </dgm:pt>
    <dgm:pt modelId="{88884C57-82F0-46D0-ACF6-C35E729E44CC}" type="pres">
      <dgm:prSet presAssocID="{194D9E56-C32D-4989-8D71-7845FC39255F}" presName="childText" presStyleLbl="conFgAcc1" presStyleIdx="2" presStyleCnt="3">
        <dgm:presLayoutVars>
          <dgm:bulletEnabled val="1"/>
        </dgm:presLayoutVars>
      </dgm:prSet>
      <dgm:spPr/>
    </dgm:pt>
  </dgm:ptLst>
  <dgm:cxnLst>
    <dgm:cxn modelId="{3369F72D-4A08-4F85-99D8-1ACCA6694FAA}" srcId="{F948041B-A938-474B-BF11-1BB2EC77BD15}" destId="{13B29B31-A49E-451C-B173-A40210ABBBA5}" srcOrd="1" destOrd="0" parTransId="{2DDDA2F2-B28B-4546-B0F3-6FC2D95620A3}" sibTransId="{A09D9E8F-B194-4D6E-BB7C-18DDB32000E8}"/>
    <dgm:cxn modelId="{6AD32634-E27E-4653-BA15-70E75423834F}" type="presOf" srcId="{457FDDFA-A8B0-49AD-A66B-8463655DB706}" destId="{2F889A35-74A6-4801-BD45-5D18141705AA}" srcOrd="1" destOrd="0" presId="urn:microsoft.com/office/officeart/2005/8/layout/list1"/>
    <dgm:cxn modelId="{8CCC2035-35FC-4D53-BC71-F5F376C1A464}" srcId="{F948041B-A938-474B-BF11-1BB2EC77BD15}" destId="{457FDDFA-A8B0-49AD-A66B-8463655DB706}" srcOrd="0" destOrd="0" parTransId="{51C12A64-341A-4A24-934F-F2E913AF46EA}" sibTransId="{8F3BABE8-5002-42E0-8856-1CCF41C7363A}"/>
    <dgm:cxn modelId="{D0A83939-236F-463A-B72B-7509C0079A7B}" srcId="{F948041B-A938-474B-BF11-1BB2EC77BD15}" destId="{194D9E56-C32D-4989-8D71-7845FC39255F}" srcOrd="2" destOrd="0" parTransId="{E25A4638-D9ED-4152-8625-CB021E17C782}" sibTransId="{962B40F8-F070-4B00-923B-BFD2C97C81B7}"/>
    <dgm:cxn modelId="{9785C875-B506-40D7-8BB6-FADFF203EB6F}" type="presOf" srcId="{13B29B31-A49E-451C-B173-A40210ABBBA5}" destId="{C10CC6F6-333A-4FFC-B8C2-E400CC1CE0D2}" srcOrd="0" destOrd="0" presId="urn:microsoft.com/office/officeart/2005/8/layout/list1"/>
    <dgm:cxn modelId="{E9E39859-BE0A-4A01-825D-971E2D5362C2}" type="presOf" srcId="{194D9E56-C32D-4989-8D71-7845FC39255F}" destId="{C85F8F5A-8A62-45C9-984D-8467CB60A692}" srcOrd="1" destOrd="0" presId="urn:microsoft.com/office/officeart/2005/8/layout/list1"/>
    <dgm:cxn modelId="{A8AAFF92-8ADB-40BE-BAF6-63462D43B3AE}" type="presOf" srcId="{13B29B31-A49E-451C-B173-A40210ABBBA5}" destId="{CBE0A59D-7A68-47A8-AE00-43E7DE5D7499}" srcOrd="1" destOrd="0" presId="urn:microsoft.com/office/officeart/2005/8/layout/list1"/>
    <dgm:cxn modelId="{FA4E57B1-306D-4853-A931-8BDCE2D33B01}" type="presOf" srcId="{457FDDFA-A8B0-49AD-A66B-8463655DB706}" destId="{A3DB223F-798F-456B-B43D-9DB2E310607A}" srcOrd="0" destOrd="0" presId="urn:microsoft.com/office/officeart/2005/8/layout/list1"/>
    <dgm:cxn modelId="{EECAFBD7-E253-44DB-98C8-53085996A8AD}" type="presOf" srcId="{F948041B-A938-474B-BF11-1BB2EC77BD15}" destId="{9DD77A09-EC26-4C8F-B70F-7EA94F449B3A}" srcOrd="0" destOrd="0" presId="urn:microsoft.com/office/officeart/2005/8/layout/list1"/>
    <dgm:cxn modelId="{396308F7-5109-40FA-BB00-823F22E09F6E}" type="presOf" srcId="{194D9E56-C32D-4989-8D71-7845FC39255F}" destId="{F4B03238-8CA6-424A-AA39-EF57204D5551}" srcOrd="0" destOrd="0" presId="urn:microsoft.com/office/officeart/2005/8/layout/list1"/>
    <dgm:cxn modelId="{B8FD29D6-6A3A-44EA-869C-452DB532C108}" type="presParOf" srcId="{9DD77A09-EC26-4C8F-B70F-7EA94F449B3A}" destId="{920ED7BA-7B4C-4D20-9207-1CCB02EB0D89}" srcOrd="0" destOrd="0" presId="urn:microsoft.com/office/officeart/2005/8/layout/list1"/>
    <dgm:cxn modelId="{694DBFF7-0AAA-490F-A1E1-7E5FFD9623DC}" type="presParOf" srcId="{920ED7BA-7B4C-4D20-9207-1CCB02EB0D89}" destId="{A3DB223F-798F-456B-B43D-9DB2E310607A}" srcOrd="0" destOrd="0" presId="urn:microsoft.com/office/officeart/2005/8/layout/list1"/>
    <dgm:cxn modelId="{AB3FEE26-328D-4DA6-A5C9-9E4FEC1DE50A}" type="presParOf" srcId="{920ED7BA-7B4C-4D20-9207-1CCB02EB0D89}" destId="{2F889A35-74A6-4801-BD45-5D18141705AA}" srcOrd="1" destOrd="0" presId="urn:microsoft.com/office/officeart/2005/8/layout/list1"/>
    <dgm:cxn modelId="{DFDCF759-A6F9-4DE4-AE64-843AC306DF2C}" type="presParOf" srcId="{9DD77A09-EC26-4C8F-B70F-7EA94F449B3A}" destId="{334EEC6D-EE7C-4024-B2F3-41C23D864070}" srcOrd="1" destOrd="0" presId="urn:microsoft.com/office/officeart/2005/8/layout/list1"/>
    <dgm:cxn modelId="{38507615-9D76-44E5-BB67-4CEB0490A5F2}" type="presParOf" srcId="{9DD77A09-EC26-4C8F-B70F-7EA94F449B3A}" destId="{432B7893-3844-4725-98BD-E2FFD2BCE41F}" srcOrd="2" destOrd="0" presId="urn:microsoft.com/office/officeart/2005/8/layout/list1"/>
    <dgm:cxn modelId="{1EF11C67-8F88-4FAA-9A2E-48B070A6AD5B}" type="presParOf" srcId="{9DD77A09-EC26-4C8F-B70F-7EA94F449B3A}" destId="{258E9FF4-E8E4-4307-9178-C88D896C457E}" srcOrd="3" destOrd="0" presId="urn:microsoft.com/office/officeart/2005/8/layout/list1"/>
    <dgm:cxn modelId="{E385EDCC-C1E4-4075-9680-869340C2C616}" type="presParOf" srcId="{9DD77A09-EC26-4C8F-B70F-7EA94F449B3A}" destId="{F9683779-FA24-46CD-87A3-AF9E5C71D774}" srcOrd="4" destOrd="0" presId="urn:microsoft.com/office/officeart/2005/8/layout/list1"/>
    <dgm:cxn modelId="{46D97403-1EE4-4473-81BF-CD55F07879DA}" type="presParOf" srcId="{F9683779-FA24-46CD-87A3-AF9E5C71D774}" destId="{C10CC6F6-333A-4FFC-B8C2-E400CC1CE0D2}" srcOrd="0" destOrd="0" presId="urn:microsoft.com/office/officeart/2005/8/layout/list1"/>
    <dgm:cxn modelId="{CDF87291-FFAA-416D-AE2E-346F6057F105}" type="presParOf" srcId="{F9683779-FA24-46CD-87A3-AF9E5C71D774}" destId="{CBE0A59D-7A68-47A8-AE00-43E7DE5D7499}" srcOrd="1" destOrd="0" presId="urn:microsoft.com/office/officeart/2005/8/layout/list1"/>
    <dgm:cxn modelId="{E491D174-41EE-44B4-91C2-F167D5957953}" type="presParOf" srcId="{9DD77A09-EC26-4C8F-B70F-7EA94F449B3A}" destId="{C369D1F5-0D27-4E75-907C-FF0FE8490ED1}" srcOrd="5" destOrd="0" presId="urn:microsoft.com/office/officeart/2005/8/layout/list1"/>
    <dgm:cxn modelId="{503779C5-534A-48D6-A726-E7EB96F36782}" type="presParOf" srcId="{9DD77A09-EC26-4C8F-B70F-7EA94F449B3A}" destId="{549019B0-B9B7-4CF0-B54B-FECBB8FEADB8}" srcOrd="6" destOrd="0" presId="urn:microsoft.com/office/officeart/2005/8/layout/list1"/>
    <dgm:cxn modelId="{509A6856-4CEB-4A6F-992E-3A295F1A0BE1}" type="presParOf" srcId="{9DD77A09-EC26-4C8F-B70F-7EA94F449B3A}" destId="{29E7B6B8-D84F-4EF8-B26A-DA2CB3BC3956}" srcOrd="7" destOrd="0" presId="urn:microsoft.com/office/officeart/2005/8/layout/list1"/>
    <dgm:cxn modelId="{CF7166C1-97AC-4798-A146-862F12C8BD77}" type="presParOf" srcId="{9DD77A09-EC26-4C8F-B70F-7EA94F449B3A}" destId="{9A78878E-7094-43B1-9748-9122F34627DD}" srcOrd="8" destOrd="0" presId="urn:microsoft.com/office/officeart/2005/8/layout/list1"/>
    <dgm:cxn modelId="{85E97E55-6D89-4ADE-AF0D-1B4E53CCF69F}" type="presParOf" srcId="{9A78878E-7094-43B1-9748-9122F34627DD}" destId="{F4B03238-8CA6-424A-AA39-EF57204D5551}" srcOrd="0" destOrd="0" presId="urn:microsoft.com/office/officeart/2005/8/layout/list1"/>
    <dgm:cxn modelId="{7D7977BB-121F-4AD3-BA62-339E44257086}" type="presParOf" srcId="{9A78878E-7094-43B1-9748-9122F34627DD}" destId="{C85F8F5A-8A62-45C9-984D-8467CB60A692}" srcOrd="1" destOrd="0" presId="urn:microsoft.com/office/officeart/2005/8/layout/list1"/>
    <dgm:cxn modelId="{8561EC14-C4AA-46B7-891E-16ED366F9E44}" type="presParOf" srcId="{9DD77A09-EC26-4C8F-B70F-7EA94F449B3A}" destId="{6B1EDC18-3390-4127-A93C-F8DC29C4FF75}" srcOrd="9" destOrd="0" presId="urn:microsoft.com/office/officeart/2005/8/layout/list1"/>
    <dgm:cxn modelId="{022CA235-9748-4D49-901D-3C1F8BF44FBB}" type="presParOf" srcId="{9DD77A09-EC26-4C8F-B70F-7EA94F449B3A}" destId="{88884C57-82F0-46D0-ACF6-C35E729E44C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7EDFDD-1537-4A45-8A12-6CD763F787DB}" type="doc">
      <dgm:prSet loTypeId="urn:microsoft.com/office/officeart/2005/8/layout/hList6" loCatId="list" qsTypeId="urn:microsoft.com/office/officeart/2005/8/quickstyle/simple2" qsCatId="simple" csTypeId="urn:microsoft.com/office/officeart/2005/8/colors/accent1_2" csCatId="accent1" phldr="1"/>
      <dgm:spPr/>
      <dgm:t>
        <a:bodyPr/>
        <a:lstStyle/>
        <a:p>
          <a:endParaRPr lang="fr-FR"/>
        </a:p>
      </dgm:t>
    </dgm:pt>
    <dgm:pt modelId="{EB8B36C5-651A-461D-9A28-7CBB6E2218AF}">
      <dgm:prSet phldrT="[Texte]" custT="1"/>
      <dgm:spPr/>
      <dgm:t>
        <a:bodyPr/>
        <a:lstStyle/>
        <a:p>
          <a:r>
            <a:rPr lang="fr-FR" sz="2100" b="1" dirty="0">
              <a:solidFill>
                <a:schemeClr val="bg1"/>
              </a:solidFill>
              <a:latin typeface="Times New Roman" panose="02020603050405020304" pitchFamily="18" charset="0"/>
              <a:cs typeface="Times New Roman" panose="02020603050405020304" pitchFamily="18" charset="0"/>
            </a:rPr>
            <a:t>le temps passé sur une page</a:t>
          </a:r>
          <a:endParaRPr lang="fr-FR" sz="2100" dirty="0"/>
        </a:p>
      </dgm:t>
    </dgm:pt>
    <dgm:pt modelId="{02A75223-9D10-446F-BE12-C46C0E85C6E4}" type="parTrans" cxnId="{3428E8D3-1531-4C25-954B-2203C9A4B290}">
      <dgm:prSet/>
      <dgm:spPr/>
      <dgm:t>
        <a:bodyPr/>
        <a:lstStyle/>
        <a:p>
          <a:endParaRPr lang="fr-FR"/>
        </a:p>
      </dgm:t>
    </dgm:pt>
    <dgm:pt modelId="{A198AF09-6272-4EFB-9E6D-5599995663A2}" type="sibTrans" cxnId="{3428E8D3-1531-4C25-954B-2203C9A4B290}">
      <dgm:prSet/>
      <dgm:spPr/>
      <dgm:t>
        <a:bodyPr/>
        <a:lstStyle/>
        <a:p>
          <a:endParaRPr lang="fr-FR"/>
        </a:p>
      </dgm:t>
    </dgm:pt>
    <dgm:pt modelId="{E53AEC9F-70A8-43C6-B625-9E99008F7333}">
      <dgm:prSet phldrT="[Texte]" custT="1"/>
      <dgm:spPr/>
      <dgm:t>
        <a:bodyPr/>
        <a:lstStyle/>
        <a:p>
          <a:r>
            <a:rPr lang="fr-FR" sz="2000" b="1" dirty="0">
              <a:solidFill>
                <a:schemeClr val="bg1"/>
              </a:solidFill>
              <a:latin typeface="Times New Roman" panose="02020603050405020304" pitchFamily="18" charset="0"/>
              <a:cs typeface="Times New Roman" panose="02020603050405020304" pitchFamily="18" charset="0"/>
            </a:rPr>
            <a:t>comment l’utilisateur est arrivé sur Amazon</a:t>
          </a:r>
          <a:endParaRPr lang="fr-FR" sz="2000" dirty="0"/>
        </a:p>
      </dgm:t>
    </dgm:pt>
    <dgm:pt modelId="{1E4771A9-1822-4C44-A5B7-6975B57E547E}" type="parTrans" cxnId="{570F2F89-F8D5-46CE-BCA3-54C9DC2EFF23}">
      <dgm:prSet/>
      <dgm:spPr/>
      <dgm:t>
        <a:bodyPr/>
        <a:lstStyle/>
        <a:p>
          <a:endParaRPr lang="fr-FR"/>
        </a:p>
      </dgm:t>
    </dgm:pt>
    <dgm:pt modelId="{AE710C48-D59A-4DDA-BA42-F65423B303EB}" type="sibTrans" cxnId="{570F2F89-F8D5-46CE-BCA3-54C9DC2EFF23}">
      <dgm:prSet/>
      <dgm:spPr/>
      <dgm:t>
        <a:bodyPr/>
        <a:lstStyle/>
        <a:p>
          <a:endParaRPr lang="fr-FR"/>
        </a:p>
      </dgm:t>
    </dgm:pt>
    <dgm:pt modelId="{A58317AB-65BF-4E82-8F35-699FDF23A410}">
      <dgm:prSet custT="1"/>
      <dgm:spPr/>
      <dgm:t>
        <a:bodyPr/>
        <a:lstStyle/>
        <a:p>
          <a:r>
            <a:rPr lang="fr-FR" sz="2100" b="1" dirty="0">
              <a:solidFill>
                <a:schemeClr val="bg1"/>
              </a:solidFill>
              <a:latin typeface="Times New Roman" panose="02020603050405020304" pitchFamily="18" charset="0"/>
              <a:cs typeface="Times New Roman" panose="02020603050405020304" pitchFamily="18" charset="0"/>
            </a:rPr>
            <a:t>l’historique des achats </a:t>
          </a:r>
        </a:p>
      </dgm:t>
    </dgm:pt>
    <dgm:pt modelId="{95043059-325A-41C4-AD45-90B5FD43459C}" type="parTrans" cxnId="{A76F629E-AA72-41B7-8622-D54C89CB2FFA}">
      <dgm:prSet/>
      <dgm:spPr/>
      <dgm:t>
        <a:bodyPr/>
        <a:lstStyle/>
        <a:p>
          <a:endParaRPr lang="fr-FR"/>
        </a:p>
      </dgm:t>
    </dgm:pt>
    <dgm:pt modelId="{16C6EC64-98DD-4470-81FA-A0EA6E9739EB}" type="sibTrans" cxnId="{A76F629E-AA72-41B7-8622-D54C89CB2FFA}">
      <dgm:prSet/>
      <dgm:spPr/>
      <dgm:t>
        <a:bodyPr/>
        <a:lstStyle/>
        <a:p>
          <a:endParaRPr lang="fr-FR"/>
        </a:p>
      </dgm:t>
    </dgm:pt>
    <dgm:pt modelId="{C49729E7-09A4-466F-806F-2BB17D661289}">
      <dgm:prSet custT="1"/>
      <dgm:spPr/>
      <dgm:t>
        <a:bodyPr/>
        <a:lstStyle/>
        <a:p>
          <a:r>
            <a:rPr lang="fr-FR" sz="2100" b="1" dirty="0">
              <a:solidFill>
                <a:schemeClr val="bg1"/>
              </a:solidFill>
              <a:latin typeface="Times New Roman" panose="02020603050405020304" pitchFamily="18" charset="0"/>
              <a:cs typeface="Times New Roman" panose="02020603050405020304" pitchFamily="18" charset="0"/>
            </a:rPr>
            <a:t>les habitudes et les goûts en fonction de son pays, son climat</a:t>
          </a:r>
        </a:p>
      </dgm:t>
    </dgm:pt>
    <dgm:pt modelId="{8901789C-9DA9-4AF6-9184-E5EF9EA19660}" type="parTrans" cxnId="{53E82CA3-44B7-478D-ADD1-13CC8FE3CEE6}">
      <dgm:prSet/>
      <dgm:spPr/>
      <dgm:t>
        <a:bodyPr/>
        <a:lstStyle/>
        <a:p>
          <a:endParaRPr lang="fr-FR"/>
        </a:p>
      </dgm:t>
    </dgm:pt>
    <dgm:pt modelId="{FAC0D6BA-27B4-49DD-8E37-2A69649DC29F}" type="sibTrans" cxnId="{53E82CA3-44B7-478D-ADD1-13CC8FE3CEE6}">
      <dgm:prSet/>
      <dgm:spPr/>
      <dgm:t>
        <a:bodyPr/>
        <a:lstStyle/>
        <a:p>
          <a:endParaRPr lang="fr-FR"/>
        </a:p>
      </dgm:t>
    </dgm:pt>
    <dgm:pt modelId="{112FFCB9-E07E-45A8-BB55-C526D5BAC066}" type="pres">
      <dgm:prSet presAssocID="{9C7EDFDD-1537-4A45-8A12-6CD763F787DB}" presName="Name0" presStyleCnt="0">
        <dgm:presLayoutVars>
          <dgm:dir/>
          <dgm:resizeHandles val="exact"/>
        </dgm:presLayoutVars>
      </dgm:prSet>
      <dgm:spPr/>
    </dgm:pt>
    <dgm:pt modelId="{5ECF0F92-1F8A-4B74-A079-17705578495D}" type="pres">
      <dgm:prSet presAssocID="{C49729E7-09A4-466F-806F-2BB17D661289}" presName="node" presStyleLbl="node1" presStyleIdx="0" presStyleCnt="4">
        <dgm:presLayoutVars>
          <dgm:bulletEnabled val="1"/>
        </dgm:presLayoutVars>
      </dgm:prSet>
      <dgm:spPr/>
    </dgm:pt>
    <dgm:pt modelId="{ED4B4165-22AC-4218-9C7E-27E69220812A}" type="pres">
      <dgm:prSet presAssocID="{FAC0D6BA-27B4-49DD-8E37-2A69649DC29F}" presName="sibTrans" presStyleCnt="0"/>
      <dgm:spPr/>
    </dgm:pt>
    <dgm:pt modelId="{20D2A663-E70C-4BE5-AFA0-1112A0668879}" type="pres">
      <dgm:prSet presAssocID="{A58317AB-65BF-4E82-8F35-699FDF23A410}" presName="node" presStyleLbl="node1" presStyleIdx="1" presStyleCnt="4" custScaleX="96883" custLinFactNeighborX="29957" custLinFactNeighborY="-29800">
        <dgm:presLayoutVars>
          <dgm:bulletEnabled val="1"/>
        </dgm:presLayoutVars>
      </dgm:prSet>
      <dgm:spPr/>
    </dgm:pt>
    <dgm:pt modelId="{3A7927F9-53DB-43C6-B596-1367D3F0F3D2}" type="pres">
      <dgm:prSet presAssocID="{16C6EC64-98DD-4470-81FA-A0EA6E9739EB}" presName="sibTrans" presStyleCnt="0"/>
      <dgm:spPr/>
    </dgm:pt>
    <dgm:pt modelId="{75229230-FCA4-4155-B58B-733B2D9F86CA}" type="pres">
      <dgm:prSet presAssocID="{EB8B36C5-651A-461D-9A28-7CBB6E2218AF}" presName="node" presStyleLbl="node1" presStyleIdx="2" presStyleCnt="4" custAng="0">
        <dgm:presLayoutVars>
          <dgm:bulletEnabled val="1"/>
        </dgm:presLayoutVars>
      </dgm:prSet>
      <dgm:spPr/>
    </dgm:pt>
    <dgm:pt modelId="{545967AA-7C2C-4902-ABBD-5C045E343E70}" type="pres">
      <dgm:prSet presAssocID="{A198AF09-6272-4EFB-9E6D-5599995663A2}" presName="sibTrans" presStyleCnt="0"/>
      <dgm:spPr/>
    </dgm:pt>
    <dgm:pt modelId="{F7472073-C41E-48F2-8F99-6CB17A13F6A5}" type="pres">
      <dgm:prSet presAssocID="{E53AEC9F-70A8-43C6-B625-9E99008F7333}" presName="node" presStyleLbl="node1" presStyleIdx="3" presStyleCnt="4" custScaleX="84018">
        <dgm:presLayoutVars>
          <dgm:bulletEnabled val="1"/>
        </dgm:presLayoutVars>
      </dgm:prSet>
      <dgm:spPr/>
    </dgm:pt>
  </dgm:ptLst>
  <dgm:cxnLst>
    <dgm:cxn modelId="{CCC4B06E-DE85-47F3-9123-A925A38A489D}" type="presOf" srcId="{9C7EDFDD-1537-4A45-8A12-6CD763F787DB}" destId="{112FFCB9-E07E-45A8-BB55-C526D5BAC066}" srcOrd="0" destOrd="0" presId="urn:microsoft.com/office/officeart/2005/8/layout/hList6"/>
    <dgm:cxn modelId="{570F2F89-F8D5-46CE-BCA3-54C9DC2EFF23}" srcId="{9C7EDFDD-1537-4A45-8A12-6CD763F787DB}" destId="{E53AEC9F-70A8-43C6-B625-9E99008F7333}" srcOrd="3" destOrd="0" parTransId="{1E4771A9-1822-4C44-A5B7-6975B57E547E}" sibTransId="{AE710C48-D59A-4DDA-BA42-F65423B303EB}"/>
    <dgm:cxn modelId="{31455795-48AB-43A7-899C-CA4689E6FF33}" type="presOf" srcId="{C49729E7-09A4-466F-806F-2BB17D661289}" destId="{5ECF0F92-1F8A-4B74-A079-17705578495D}" srcOrd="0" destOrd="0" presId="urn:microsoft.com/office/officeart/2005/8/layout/hList6"/>
    <dgm:cxn modelId="{A76F629E-AA72-41B7-8622-D54C89CB2FFA}" srcId="{9C7EDFDD-1537-4A45-8A12-6CD763F787DB}" destId="{A58317AB-65BF-4E82-8F35-699FDF23A410}" srcOrd="1" destOrd="0" parTransId="{95043059-325A-41C4-AD45-90B5FD43459C}" sibTransId="{16C6EC64-98DD-4470-81FA-A0EA6E9739EB}"/>
    <dgm:cxn modelId="{53E82CA3-44B7-478D-ADD1-13CC8FE3CEE6}" srcId="{9C7EDFDD-1537-4A45-8A12-6CD763F787DB}" destId="{C49729E7-09A4-466F-806F-2BB17D661289}" srcOrd="0" destOrd="0" parTransId="{8901789C-9DA9-4AF6-9184-E5EF9EA19660}" sibTransId="{FAC0D6BA-27B4-49DD-8E37-2A69649DC29F}"/>
    <dgm:cxn modelId="{0FD8F0A7-1607-455F-A3CE-55571BBF2110}" type="presOf" srcId="{A58317AB-65BF-4E82-8F35-699FDF23A410}" destId="{20D2A663-E70C-4BE5-AFA0-1112A0668879}" srcOrd="0" destOrd="0" presId="urn:microsoft.com/office/officeart/2005/8/layout/hList6"/>
    <dgm:cxn modelId="{3428E8D3-1531-4C25-954B-2203C9A4B290}" srcId="{9C7EDFDD-1537-4A45-8A12-6CD763F787DB}" destId="{EB8B36C5-651A-461D-9A28-7CBB6E2218AF}" srcOrd="2" destOrd="0" parTransId="{02A75223-9D10-446F-BE12-C46C0E85C6E4}" sibTransId="{A198AF09-6272-4EFB-9E6D-5599995663A2}"/>
    <dgm:cxn modelId="{496C68FE-E412-48C3-9651-E7B69A5A410A}" type="presOf" srcId="{EB8B36C5-651A-461D-9A28-7CBB6E2218AF}" destId="{75229230-FCA4-4155-B58B-733B2D9F86CA}" srcOrd="0" destOrd="0" presId="urn:microsoft.com/office/officeart/2005/8/layout/hList6"/>
    <dgm:cxn modelId="{E5F08FFF-6E55-4A63-8436-176DD678D90E}" type="presOf" srcId="{E53AEC9F-70A8-43C6-B625-9E99008F7333}" destId="{F7472073-C41E-48F2-8F99-6CB17A13F6A5}" srcOrd="0" destOrd="0" presId="urn:microsoft.com/office/officeart/2005/8/layout/hList6"/>
    <dgm:cxn modelId="{4410F3F7-DF70-422B-8B7C-C042CC89C404}" type="presParOf" srcId="{112FFCB9-E07E-45A8-BB55-C526D5BAC066}" destId="{5ECF0F92-1F8A-4B74-A079-17705578495D}" srcOrd="0" destOrd="0" presId="urn:microsoft.com/office/officeart/2005/8/layout/hList6"/>
    <dgm:cxn modelId="{79E9A3B2-21D2-436C-AA6D-5CF68B1181BC}" type="presParOf" srcId="{112FFCB9-E07E-45A8-BB55-C526D5BAC066}" destId="{ED4B4165-22AC-4218-9C7E-27E69220812A}" srcOrd="1" destOrd="0" presId="urn:microsoft.com/office/officeart/2005/8/layout/hList6"/>
    <dgm:cxn modelId="{C6E303DB-0AB7-41CE-B648-584B87CB0058}" type="presParOf" srcId="{112FFCB9-E07E-45A8-BB55-C526D5BAC066}" destId="{20D2A663-E70C-4BE5-AFA0-1112A0668879}" srcOrd="2" destOrd="0" presId="urn:microsoft.com/office/officeart/2005/8/layout/hList6"/>
    <dgm:cxn modelId="{3D1EFEE6-6705-4DAA-BE6D-53D5819CA8DB}" type="presParOf" srcId="{112FFCB9-E07E-45A8-BB55-C526D5BAC066}" destId="{3A7927F9-53DB-43C6-B596-1367D3F0F3D2}" srcOrd="3" destOrd="0" presId="urn:microsoft.com/office/officeart/2005/8/layout/hList6"/>
    <dgm:cxn modelId="{F8695C40-78CD-4341-BE36-C68377DEFDD8}" type="presParOf" srcId="{112FFCB9-E07E-45A8-BB55-C526D5BAC066}" destId="{75229230-FCA4-4155-B58B-733B2D9F86CA}" srcOrd="4" destOrd="0" presId="urn:microsoft.com/office/officeart/2005/8/layout/hList6"/>
    <dgm:cxn modelId="{F139E350-C0A2-4465-A856-9F2A4E801FC7}" type="presParOf" srcId="{112FFCB9-E07E-45A8-BB55-C526D5BAC066}" destId="{545967AA-7C2C-4902-ABBD-5C045E343E70}" srcOrd="5" destOrd="0" presId="urn:microsoft.com/office/officeart/2005/8/layout/hList6"/>
    <dgm:cxn modelId="{080EF324-2CD4-4AED-82FC-7EDF2147C2A9}" type="presParOf" srcId="{112FFCB9-E07E-45A8-BB55-C526D5BAC066}" destId="{F7472073-C41E-48F2-8F99-6CB17A13F6A5}" srcOrd="6" destOrd="0" presId="urn:microsoft.com/office/officeart/2005/8/layout/hList6"/>
  </dgm:cxnLst>
  <dgm:bg>
    <a:solidFill>
      <a:schemeClr val="tx2">
        <a:lumMod val="20000"/>
        <a:lumOff val="80000"/>
      </a:schemeClr>
    </a:solidFill>
  </dgm:bg>
  <dgm:whole>
    <a:ln>
      <a:solidFill>
        <a:schemeClr val="bg2">
          <a:lumMod val="5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0EBB97-CCD3-43DC-81BC-F93D84FE817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EB3AB78F-1601-4087-AFA8-6BDDE8D91F67}">
      <dgm:prSet phldrT="[Texte]" custT="1"/>
      <dgm:spPr/>
      <dgm:t>
        <a:bodyPr/>
        <a:lstStyle/>
        <a:p>
          <a:r>
            <a:rPr lang="fr-FR" sz="2200" b="1" dirty="0">
              <a:latin typeface="Times New Roman" panose="02020603050405020304" pitchFamily="18" charset="0"/>
              <a:cs typeface="Times New Roman" panose="02020603050405020304" pitchFamily="18" charset="0"/>
            </a:rPr>
            <a:t>Les SR replaceront l’Homme;</a:t>
          </a:r>
        </a:p>
        <a:p>
          <a:r>
            <a:rPr lang="fr-FR" sz="2200" b="1" dirty="0">
              <a:latin typeface="Times New Roman" panose="02020603050405020304" pitchFamily="18" charset="0"/>
              <a:cs typeface="Times New Roman" panose="02020603050405020304" pitchFamily="18" charset="0"/>
            </a:rPr>
            <a:t>Les SR sont toujours efficaces;</a:t>
          </a:r>
        </a:p>
        <a:p>
          <a:r>
            <a:rPr lang="fr-FR" sz="2200" b="1" dirty="0">
              <a:latin typeface="Times New Roman" panose="02020603050405020304" pitchFamily="18" charset="0"/>
              <a:cs typeface="Times New Roman" panose="02020603050405020304" pitchFamily="18" charset="0"/>
            </a:rPr>
            <a:t>Les SR favorisent ce qui arrange le vendeur.</a:t>
          </a:r>
        </a:p>
        <a:p>
          <a:endParaRPr lang="fr-FR" sz="2200" b="1" dirty="0">
            <a:latin typeface="Times New Roman" panose="02020603050405020304" pitchFamily="18" charset="0"/>
            <a:cs typeface="Times New Roman" panose="02020603050405020304" pitchFamily="18" charset="0"/>
          </a:endParaRPr>
        </a:p>
      </dgm:t>
    </dgm:pt>
    <dgm:pt modelId="{15762F64-5AEE-4D23-BE71-E1AD006C9B5D}" type="parTrans" cxnId="{965D0E91-D0F8-4AB2-8460-0BA6C0AEEAC9}">
      <dgm:prSet/>
      <dgm:spPr/>
      <dgm:t>
        <a:bodyPr/>
        <a:lstStyle/>
        <a:p>
          <a:endParaRPr lang="fr-FR"/>
        </a:p>
      </dgm:t>
    </dgm:pt>
    <dgm:pt modelId="{EBB2D4E8-3710-4CB0-90F5-E43F2A9D6BF2}" type="sibTrans" cxnId="{965D0E91-D0F8-4AB2-8460-0BA6C0AEEAC9}">
      <dgm:prSet/>
      <dgm:spPr/>
      <dgm:t>
        <a:bodyPr/>
        <a:lstStyle/>
        <a:p>
          <a:endParaRPr lang="fr-FR"/>
        </a:p>
      </dgm:t>
    </dgm:pt>
    <dgm:pt modelId="{24C0A907-1494-4AEC-8677-B121DEAECFE3}">
      <dgm:prSet phldrT="[Texte]" custT="1"/>
      <dgm:spPr/>
      <dgm:t>
        <a:bodyPr/>
        <a:lstStyle/>
        <a:p>
          <a:r>
            <a:rPr lang="fr-FR" sz="2400" b="1" dirty="0">
              <a:latin typeface="Times New Roman" panose="02020603050405020304" pitchFamily="18" charset="0"/>
              <a:cs typeface="Times New Roman" panose="02020603050405020304" pitchFamily="18" charset="0"/>
            </a:rPr>
            <a:t>Mythes</a:t>
          </a:r>
        </a:p>
      </dgm:t>
    </dgm:pt>
    <dgm:pt modelId="{8C61972D-2BBE-44F1-9385-E1321DBE1036}" type="parTrans" cxnId="{46BF884E-6D35-4BCF-961B-CC3EC39C8F9A}">
      <dgm:prSet/>
      <dgm:spPr/>
      <dgm:t>
        <a:bodyPr/>
        <a:lstStyle/>
        <a:p>
          <a:endParaRPr lang="fr-FR"/>
        </a:p>
      </dgm:t>
    </dgm:pt>
    <dgm:pt modelId="{714C8094-2A29-41D9-8632-1253127D306C}" type="sibTrans" cxnId="{46BF884E-6D35-4BCF-961B-CC3EC39C8F9A}">
      <dgm:prSet/>
      <dgm:spPr/>
      <dgm:t>
        <a:bodyPr/>
        <a:lstStyle/>
        <a:p>
          <a:endParaRPr lang="fr-FR"/>
        </a:p>
      </dgm:t>
    </dgm:pt>
    <dgm:pt modelId="{57BA1196-84AB-48AA-B170-4E37256471A2}">
      <dgm:prSet phldrT="[Texte]" custT="1"/>
      <dgm:spPr/>
      <dgm:t>
        <a:bodyPr/>
        <a:lstStyle/>
        <a:p>
          <a:r>
            <a:rPr lang="fr-FR" sz="2200" b="1" dirty="0">
              <a:latin typeface="Times New Roman" panose="02020603050405020304" pitchFamily="18" charset="0"/>
              <a:cs typeface="Times New Roman" panose="02020603050405020304" pitchFamily="18" charset="0"/>
            </a:rPr>
            <a:t>Les SR appauvrissent le champ de la culture;</a:t>
          </a:r>
        </a:p>
        <a:p>
          <a:r>
            <a:rPr lang="fr-FR" sz="2200" b="1" dirty="0">
              <a:latin typeface="Times New Roman" panose="02020603050405020304" pitchFamily="18" charset="0"/>
              <a:cs typeface="Times New Roman" panose="02020603050405020304" pitchFamily="18" charset="0"/>
            </a:rPr>
            <a:t>Les SR recommandent ce que tout le monde aime;</a:t>
          </a:r>
        </a:p>
        <a:p>
          <a:r>
            <a:rPr lang="fr-FR" sz="2200" b="1" dirty="0">
              <a:latin typeface="Times New Roman" panose="02020603050405020304" pitchFamily="18" charset="0"/>
              <a:cs typeface="Times New Roman" panose="02020603050405020304" pitchFamily="18" charset="0"/>
            </a:rPr>
            <a:t>Les SR moins transparents.</a:t>
          </a:r>
        </a:p>
      </dgm:t>
    </dgm:pt>
    <dgm:pt modelId="{D35EF912-A558-41A1-9ACC-1A6D4D3EE315}" type="parTrans" cxnId="{DD3586EC-F3C5-42CC-961D-EA90E0F808CF}">
      <dgm:prSet/>
      <dgm:spPr/>
      <dgm:t>
        <a:bodyPr/>
        <a:lstStyle/>
        <a:p>
          <a:endParaRPr lang="fr-FR"/>
        </a:p>
      </dgm:t>
    </dgm:pt>
    <dgm:pt modelId="{A3A18F8E-47D1-4EEE-BAA8-156CFF3EFDF1}" type="sibTrans" cxnId="{DD3586EC-F3C5-42CC-961D-EA90E0F808CF}">
      <dgm:prSet/>
      <dgm:spPr/>
      <dgm:t>
        <a:bodyPr/>
        <a:lstStyle/>
        <a:p>
          <a:endParaRPr lang="fr-FR"/>
        </a:p>
      </dgm:t>
    </dgm:pt>
    <dgm:pt modelId="{EFF0DE9F-616E-4DFC-A471-81B0773D15D0}">
      <dgm:prSet phldrT="[Texte]" custT="1"/>
      <dgm:spPr/>
      <dgm:t>
        <a:bodyPr/>
        <a:lstStyle/>
        <a:p>
          <a:r>
            <a:rPr lang="fr-FR" sz="2400" b="1" dirty="0">
              <a:latin typeface="Times New Roman" panose="02020603050405020304" pitchFamily="18" charset="0"/>
              <a:cs typeface="Times New Roman" panose="02020603050405020304" pitchFamily="18" charset="0"/>
            </a:rPr>
            <a:t>Réalités</a:t>
          </a:r>
        </a:p>
      </dgm:t>
    </dgm:pt>
    <dgm:pt modelId="{AF99310C-82B3-4939-B1D3-20A1D9467C15}" type="parTrans" cxnId="{7B610520-C41D-4C69-8ACE-896BE7F6FABD}">
      <dgm:prSet/>
      <dgm:spPr/>
      <dgm:t>
        <a:bodyPr/>
        <a:lstStyle/>
        <a:p>
          <a:endParaRPr lang="fr-FR"/>
        </a:p>
      </dgm:t>
    </dgm:pt>
    <dgm:pt modelId="{02613272-AB96-4C68-81CA-EA09B4F10AE2}" type="sibTrans" cxnId="{7B610520-C41D-4C69-8ACE-896BE7F6FABD}">
      <dgm:prSet/>
      <dgm:spPr/>
      <dgm:t>
        <a:bodyPr/>
        <a:lstStyle/>
        <a:p>
          <a:endParaRPr lang="fr-FR"/>
        </a:p>
      </dgm:t>
    </dgm:pt>
    <dgm:pt modelId="{0B3B49AB-3617-4108-846B-7C984BE3C63B}" type="pres">
      <dgm:prSet presAssocID="{290EBB97-CCD3-43DC-81BC-F93D84FE8174}" presName="linear" presStyleCnt="0">
        <dgm:presLayoutVars>
          <dgm:animLvl val="lvl"/>
          <dgm:resizeHandles val="exact"/>
        </dgm:presLayoutVars>
      </dgm:prSet>
      <dgm:spPr/>
    </dgm:pt>
    <dgm:pt modelId="{55AF9538-036D-49EB-9FCB-741D3DB9994F}" type="pres">
      <dgm:prSet presAssocID="{EB3AB78F-1601-4087-AFA8-6BDDE8D91F67}" presName="parentText" presStyleLbl="node1" presStyleIdx="0" presStyleCnt="2" custLinFactY="-11035" custLinFactNeighborX="10206" custLinFactNeighborY="-100000">
        <dgm:presLayoutVars>
          <dgm:chMax val="0"/>
          <dgm:bulletEnabled val="1"/>
        </dgm:presLayoutVars>
      </dgm:prSet>
      <dgm:spPr/>
    </dgm:pt>
    <dgm:pt modelId="{B3417123-F798-49D6-BF7B-1A20391D673E}" type="pres">
      <dgm:prSet presAssocID="{EB3AB78F-1601-4087-AFA8-6BDDE8D91F67}" presName="childText" presStyleLbl="revTx" presStyleIdx="0" presStyleCnt="2">
        <dgm:presLayoutVars>
          <dgm:bulletEnabled val="1"/>
        </dgm:presLayoutVars>
      </dgm:prSet>
      <dgm:spPr/>
    </dgm:pt>
    <dgm:pt modelId="{6C3CA88B-1974-4745-9B2E-4400B5921C32}" type="pres">
      <dgm:prSet presAssocID="{57BA1196-84AB-48AA-B170-4E37256471A2}" presName="parentText" presStyleLbl="node1" presStyleIdx="1" presStyleCnt="2" custLinFactNeighborY="-5014">
        <dgm:presLayoutVars>
          <dgm:chMax val="0"/>
          <dgm:bulletEnabled val="1"/>
        </dgm:presLayoutVars>
      </dgm:prSet>
      <dgm:spPr/>
    </dgm:pt>
    <dgm:pt modelId="{6948ED0B-4D35-4392-A43A-D3D8D919A41B}" type="pres">
      <dgm:prSet presAssocID="{57BA1196-84AB-48AA-B170-4E37256471A2}" presName="childText" presStyleLbl="revTx" presStyleIdx="1" presStyleCnt="2">
        <dgm:presLayoutVars>
          <dgm:bulletEnabled val="1"/>
        </dgm:presLayoutVars>
      </dgm:prSet>
      <dgm:spPr/>
    </dgm:pt>
  </dgm:ptLst>
  <dgm:cxnLst>
    <dgm:cxn modelId="{7AC86D13-ABF8-49DD-B0B3-3FA9D8D7D648}" type="presOf" srcId="{57BA1196-84AB-48AA-B170-4E37256471A2}" destId="{6C3CA88B-1974-4745-9B2E-4400B5921C32}" srcOrd="0" destOrd="0" presId="urn:microsoft.com/office/officeart/2005/8/layout/vList2"/>
    <dgm:cxn modelId="{7B610520-C41D-4C69-8ACE-896BE7F6FABD}" srcId="{57BA1196-84AB-48AA-B170-4E37256471A2}" destId="{EFF0DE9F-616E-4DFC-A471-81B0773D15D0}" srcOrd="0" destOrd="0" parTransId="{AF99310C-82B3-4939-B1D3-20A1D9467C15}" sibTransId="{02613272-AB96-4C68-81CA-EA09B4F10AE2}"/>
    <dgm:cxn modelId="{7547EA42-FF31-430D-B691-4DE702A5EABE}" type="presOf" srcId="{290EBB97-CCD3-43DC-81BC-F93D84FE8174}" destId="{0B3B49AB-3617-4108-846B-7C984BE3C63B}" srcOrd="0" destOrd="0" presId="urn:microsoft.com/office/officeart/2005/8/layout/vList2"/>
    <dgm:cxn modelId="{B5D6244B-FC40-4886-9871-9EFDDEB814FE}" type="presOf" srcId="{24C0A907-1494-4AEC-8677-B121DEAECFE3}" destId="{B3417123-F798-49D6-BF7B-1A20391D673E}" srcOrd="0" destOrd="0" presId="urn:microsoft.com/office/officeart/2005/8/layout/vList2"/>
    <dgm:cxn modelId="{46BF884E-6D35-4BCF-961B-CC3EC39C8F9A}" srcId="{EB3AB78F-1601-4087-AFA8-6BDDE8D91F67}" destId="{24C0A907-1494-4AEC-8677-B121DEAECFE3}" srcOrd="0" destOrd="0" parTransId="{8C61972D-2BBE-44F1-9385-E1321DBE1036}" sibTransId="{714C8094-2A29-41D9-8632-1253127D306C}"/>
    <dgm:cxn modelId="{C55A9D52-98DD-45DC-B23B-205641C51A0D}" type="presOf" srcId="{EB3AB78F-1601-4087-AFA8-6BDDE8D91F67}" destId="{55AF9538-036D-49EB-9FCB-741D3DB9994F}" srcOrd="0" destOrd="0" presId="urn:microsoft.com/office/officeart/2005/8/layout/vList2"/>
    <dgm:cxn modelId="{965D0E91-D0F8-4AB2-8460-0BA6C0AEEAC9}" srcId="{290EBB97-CCD3-43DC-81BC-F93D84FE8174}" destId="{EB3AB78F-1601-4087-AFA8-6BDDE8D91F67}" srcOrd="0" destOrd="0" parTransId="{15762F64-5AEE-4D23-BE71-E1AD006C9B5D}" sibTransId="{EBB2D4E8-3710-4CB0-90F5-E43F2A9D6BF2}"/>
    <dgm:cxn modelId="{6D643FBB-0F48-4BD4-9DFF-67E9A4BFD375}" type="presOf" srcId="{EFF0DE9F-616E-4DFC-A471-81B0773D15D0}" destId="{6948ED0B-4D35-4392-A43A-D3D8D919A41B}" srcOrd="0" destOrd="0" presId="urn:microsoft.com/office/officeart/2005/8/layout/vList2"/>
    <dgm:cxn modelId="{DD3586EC-F3C5-42CC-961D-EA90E0F808CF}" srcId="{290EBB97-CCD3-43DC-81BC-F93D84FE8174}" destId="{57BA1196-84AB-48AA-B170-4E37256471A2}" srcOrd="1" destOrd="0" parTransId="{D35EF912-A558-41A1-9ACC-1A6D4D3EE315}" sibTransId="{A3A18F8E-47D1-4EEE-BAA8-156CFF3EFDF1}"/>
    <dgm:cxn modelId="{7F5E4BDE-ED79-4D3E-8133-B124F7A9A877}" type="presParOf" srcId="{0B3B49AB-3617-4108-846B-7C984BE3C63B}" destId="{55AF9538-036D-49EB-9FCB-741D3DB9994F}" srcOrd="0" destOrd="0" presId="urn:microsoft.com/office/officeart/2005/8/layout/vList2"/>
    <dgm:cxn modelId="{76E1CA74-14BB-4B3F-8DEE-D3E2BEF244CB}" type="presParOf" srcId="{0B3B49AB-3617-4108-846B-7C984BE3C63B}" destId="{B3417123-F798-49D6-BF7B-1A20391D673E}" srcOrd="1" destOrd="0" presId="urn:microsoft.com/office/officeart/2005/8/layout/vList2"/>
    <dgm:cxn modelId="{1BBD070B-53ED-4D3B-82CA-C197C9BFD4B6}" type="presParOf" srcId="{0B3B49AB-3617-4108-846B-7C984BE3C63B}" destId="{6C3CA88B-1974-4745-9B2E-4400B5921C32}" srcOrd="2" destOrd="0" presId="urn:microsoft.com/office/officeart/2005/8/layout/vList2"/>
    <dgm:cxn modelId="{0B8361FA-52E7-40A7-8BF9-1DDDD62A0547}" type="presParOf" srcId="{0B3B49AB-3617-4108-846B-7C984BE3C63B}" destId="{6948ED0B-4D35-4392-A43A-D3D8D919A41B}"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B7893-3844-4725-98BD-E2FFD2BCE41F}">
      <dsp:nvSpPr>
        <dsp:cNvPr id="0" name=""/>
        <dsp:cNvSpPr/>
      </dsp:nvSpPr>
      <dsp:spPr>
        <a:xfrm>
          <a:off x="0" y="852316"/>
          <a:ext cx="6553200" cy="277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F889A35-74A6-4801-BD45-5D18141705AA}">
      <dsp:nvSpPr>
        <dsp:cNvPr id="0" name=""/>
        <dsp:cNvSpPr/>
      </dsp:nvSpPr>
      <dsp:spPr>
        <a:xfrm>
          <a:off x="327340" y="7021"/>
          <a:ext cx="4842236" cy="100765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3387" tIns="0" rIns="173387" bIns="0" numCol="1" spcCol="1270" anchor="ctr" anchorCtr="0">
          <a:noAutofit/>
        </a:bodyPr>
        <a:lstStyle/>
        <a:p>
          <a:pPr marL="0" lvl="0" indent="0" algn="just" defTabSz="889000">
            <a:lnSpc>
              <a:spcPct val="90000"/>
            </a:lnSpc>
            <a:spcBef>
              <a:spcPct val="0"/>
            </a:spcBef>
            <a:spcAft>
              <a:spcPct val="35000"/>
            </a:spcAft>
            <a:buNone/>
          </a:pPr>
          <a:r>
            <a:rPr lang="fr-FR" sz="2000" b="1" kern="1200" dirty="0">
              <a:latin typeface="Times New Roman" panose="02020603050405020304" pitchFamily="18" charset="0"/>
              <a:cs typeface="Times New Roman" panose="02020603050405020304" pitchFamily="18" charset="0"/>
            </a:rPr>
            <a:t>Le moteur applique les règles d’éligibilité permettant ainsi de pré-trier l’audience et les éléments à proposer.</a:t>
          </a:r>
        </a:p>
      </dsp:txBody>
      <dsp:txXfrm>
        <a:off x="376530" y="56211"/>
        <a:ext cx="4743856" cy="909274"/>
      </dsp:txXfrm>
    </dsp:sp>
    <dsp:sp modelId="{549019B0-B9B7-4CF0-B54B-FECBB8FEADB8}">
      <dsp:nvSpPr>
        <dsp:cNvPr id="0" name=""/>
        <dsp:cNvSpPr/>
      </dsp:nvSpPr>
      <dsp:spPr>
        <a:xfrm>
          <a:off x="0" y="2379395"/>
          <a:ext cx="6553200" cy="277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BE0A59D-7A68-47A8-AE00-43E7DE5D7499}">
      <dsp:nvSpPr>
        <dsp:cNvPr id="0" name=""/>
        <dsp:cNvSpPr/>
      </dsp:nvSpPr>
      <dsp:spPr>
        <a:xfrm>
          <a:off x="327340" y="1188916"/>
          <a:ext cx="4844115" cy="1352838"/>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3387" tIns="0" rIns="173387" bIns="0" numCol="1" spcCol="1270" anchor="ctr" anchorCtr="0">
          <a:noAutofit/>
        </a:bodyPr>
        <a:lstStyle/>
        <a:p>
          <a:pPr marL="0" lvl="0" indent="0" algn="just" defTabSz="889000">
            <a:lnSpc>
              <a:spcPct val="90000"/>
            </a:lnSpc>
            <a:spcBef>
              <a:spcPct val="0"/>
            </a:spcBef>
            <a:spcAft>
              <a:spcPct val="35000"/>
            </a:spcAft>
            <a:buNone/>
          </a:pPr>
          <a:r>
            <a:rPr lang="fr-FR" sz="2000" b="1" kern="1200" dirty="0">
              <a:latin typeface="Times New Roman" panose="02020603050405020304" pitchFamily="18" charset="0"/>
              <a:cs typeface="Times New Roman" panose="02020603050405020304" pitchFamily="18" charset="0"/>
            </a:rPr>
            <a:t>Le moteur de recommandation dénombre les offres via les règles marketing établies et ses algorithmes</a:t>
          </a:r>
          <a:r>
            <a:rPr lang="fr-FR" sz="2000" kern="1200" dirty="0"/>
            <a:t>.</a:t>
          </a:r>
        </a:p>
      </dsp:txBody>
      <dsp:txXfrm>
        <a:off x="393380" y="1254956"/>
        <a:ext cx="4712035" cy="1220758"/>
      </dsp:txXfrm>
    </dsp:sp>
    <dsp:sp modelId="{88884C57-82F0-46D0-ACF6-C35E729E44CC}">
      <dsp:nvSpPr>
        <dsp:cNvPr id="0" name=""/>
        <dsp:cNvSpPr/>
      </dsp:nvSpPr>
      <dsp:spPr>
        <a:xfrm>
          <a:off x="0" y="3676591"/>
          <a:ext cx="6553200" cy="277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85F8F5A-8A62-45C9-984D-8467CB60A692}">
      <dsp:nvSpPr>
        <dsp:cNvPr id="0" name=""/>
        <dsp:cNvSpPr/>
      </dsp:nvSpPr>
      <dsp:spPr>
        <a:xfrm>
          <a:off x="327340" y="2715995"/>
          <a:ext cx="4900116" cy="1122956"/>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3387" tIns="0" rIns="173387" bIns="0" numCol="1" spcCol="1270" anchor="ctr" anchorCtr="0">
          <a:noAutofit/>
        </a:bodyPr>
        <a:lstStyle/>
        <a:p>
          <a:pPr marL="0" lvl="0" indent="0" algn="just" defTabSz="889000">
            <a:lnSpc>
              <a:spcPct val="90000"/>
            </a:lnSpc>
            <a:spcBef>
              <a:spcPct val="0"/>
            </a:spcBef>
            <a:spcAft>
              <a:spcPct val="35000"/>
            </a:spcAft>
            <a:buNone/>
          </a:pPr>
          <a:r>
            <a:rPr lang="fr-FR" sz="2000" b="1" i="0" kern="1200" dirty="0">
              <a:latin typeface="Times New Roman" pitchFamily="18" charset="0"/>
              <a:cs typeface="Times New Roman" pitchFamily="18" charset="0"/>
            </a:rPr>
            <a:t>Le moteur doit ensuite arbitrer entre les différentes offres possibles, puis proposer sa recommandation au système consommateur.</a:t>
          </a:r>
          <a:endParaRPr lang="fr-FR" sz="2000" b="1" kern="1200" dirty="0">
            <a:latin typeface="Times New Roman" pitchFamily="18" charset="0"/>
            <a:cs typeface="Times New Roman" pitchFamily="18" charset="0"/>
          </a:endParaRPr>
        </a:p>
      </dsp:txBody>
      <dsp:txXfrm>
        <a:off x="382158" y="2770813"/>
        <a:ext cx="4790480" cy="10133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CF0F92-1F8A-4B74-A079-17705578495D}">
      <dsp:nvSpPr>
        <dsp:cNvPr id="0" name=""/>
        <dsp:cNvSpPr/>
      </dsp:nvSpPr>
      <dsp:spPr>
        <a:xfrm rot="16200000">
          <a:off x="-1059259" y="1060600"/>
          <a:ext cx="3960813" cy="1839612"/>
        </a:xfrm>
        <a:prstGeom prst="flowChartManualOperati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0" rIns="133350" bIns="0" numCol="1" spcCol="1270" anchor="ctr" anchorCtr="0">
          <a:noAutofit/>
        </a:bodyPr>
        <a:lstStyle/>
        <a:p>
          <a:pPr marL="0" lvl="0" indent="0" algn="ctr" defTabSz="933450">
            <a:lnSpc>
              <a:spcPct val="90000"/>
            </a:lnSpc>
            <a:spcBef>
              <a:spcPct val="0"/>
            </a:spcBef>
            <a:spcAft>
              <a:spcPct val="35000"/>
            </a:spcAft>
            <a:buNone/>
          </a:pPr>
          <a:r>
            <a:rPr lang="fr-FR" sz="2100" b="1" kern="1200" dirty="0">
              <a:solidFill>
                <a:schemeClr val="bg1"/>
              </a:solidFill>
              <a:latin typeface="Times New Roman" panose="02020603050405020304" pitchFamily="18" charset="0"/>
              <a:cs typeface="Times New Roman" panose="02020603050405020304" pitchFamily="18" charset="0"/>
            </a:rPr>
            <a:t>les habitudes et les goûts en fonction de son pays, son climat</a:t>
          </a:r>
        </a:p>
      </dsp:txBody>
      <dsp:txXfrm rot="5400000">
        <a:off x="1341" y="792163"/>
        <a:ext cx="1839612" cy="2376487"/>
      </dsp:txXfrm>
    </dsp:sp>
    <dsp:sp modelId="{20D2A663-E70C-4BE5-AFA0-1112A0668879}">
      <dsp:nvSpPr>
        <dsp:cNvPr id="0" name=""/>
        <dsp:cNvSpPr/>
      </dsp:nvSpPr>
      <dsp:spPr>
        <a:xfrm rot="16200000">
          <a:off x="930985" y="1089270"/>
          <a:ext cx="3960813" cy="1782271"/>
        </a:xfrm>
        <a:prstGeom prst="flowChartManualOperati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0" rIns="133350" bIns="0" numCol="1" spcCol="1270" anchor="ctr" anchorCtr="0">
          <a:noAutofit/>
        </a:bodyPr>
        <a:lstStyle/>
        <a:p>
          <a:pPr marL="0" lvl="0" indent="0" algn="ctr" defTabSz="933450">
            <a:lnSpc>
              <a:spcPct val="90000"/>
            </a:lnSpc>
            <a:spcBef>
              <a:spcPct val="0"/>
            </a:spcBef>
            <a:spcAft>
              <a:spcPct val="35000"/>
            </a:spcAft>
            <a:buNone/>
          </a:pPr>
          <a:r>
            <a:rPr lang="fr-FR" sz="2100" b="1" kern="1200" dirty="0">
              <a:solidFill>
                <a:schemeClr val="bg1"/>
              </a:solidFill>
              <a:latin typeface="Times New Roman" panose="02020603050405020304" pitchFamily="18" charset="0"/>
              <a:cs typeface="Times New Roman" panose="02020603050405020304" pitchFamily="18" charset="0"/>
            </a:rPr>
            <a:t>l’historique des achats </a:t>
          </a:r>
        </a:p>
      </dsp:txBody>
      <dsp:txXfrm rot="5400000">
        <a:off x="2020256" y="792162"/>
        <a:ext cx="1782271" cy="2376487"/>
      </dsp:txXfrm>
    </dsp:sp>
    <dsp:sp modelId="{75229230-FCA4-4155-B58B-733B2D9F86CA}">
      <dsp:nvSpPr>
        <dsp:cNvPr id="0" name=""/>
        <dsp:cNvSpPr/>
      </dsp:nvSpPr>
      <dsp:spPr>
        <a:xfrm rot="16200000">
          <a:off x="2838566" y="1060600"/>
          <a:ext cx="3960813" cy="1839612"/>
        </a:xfrm>
        <a:prstGeom prst="flowChartManualOperati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0" rIns="133350" bIns="0" numCol="1" spcCol="1270" anchor="ctr" anchorCtr="0">
          <a:noAutofit/>
        </a:bodyPr>
        <a:lstStyle/>
        <a:p>
          <a:pPr marL="0" lvl="0" indent="0" algn="ctr" defTabSz="933450">
            <a:lnSpc>
              <a:spcPct val="90000"/>
            </a:lnSpc>
            <a:spcBef>
              <a:spcPct val="0"/>
            </a:spcBef>
            <a:spcAft>
              <a:spcPct val="35000"/>
            </a:spcAft>
            <a:buNone/>
          </a:pPr>
          <a:r>
            <a:rPr lang="fr-FR" sz="2100" b="1" kern="1200" dirty="0">
              <a:solidFill>
                <a:schemeClr val="bg1"/>
              </a:solidFill>
              <a:latin typeface="Times New Roman" panose="02020603050405020304" pitchFamily="18" charset="0"/>
              <a:cs typeface="Times New Roman" panose="02020603050405020304" pitchFamily="18" charset="0"/>
            </a:rPr>
            <a:t>le temps passé sur une page</a:t>
          </a:r>
          <a:endParaRPr lang="fr-FR" sz="2100" kern="1200" dirty="0"/>
        </a:p>
      </dsp:txBody>
      <dsp:txXfrm rot="5400000">
        <a:off x="3899166" y="792163"/>
        <a:ext cx="1839612" cy="2376487"/>
      </dsp:txXfrm>
    </dsp:sp>
    <dsp:sp modelId="{F7472073-C41E-48F2-8F99-6CB17A13F6A5}">
      <dsp:nvSpPr>
        <dsp:cNvPr id="0" name=""/>
        <dsp:cNvSpPr/>
      </dsp:nvSpPr>
      <dsp:spPr>
        <a:xfrm rot="16200000">
          <a:off x="4669145" y="1207603"/>
          <a:ext cx="3960813" cy="1545605"/>
        </a:xfrm>
        <a:prstGeom prst="flowChartManualOperati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bg1"/>
              </a:solidFill>
              <a:latin typeface="Times New Roman" panose="02020603050405020304" pitchFamily="18" charset="0"/>
              <a:cs typeface="Times New Roman" panose="02020603050405020304" pitchFamily="18" charset="0"/>
            </a:rPr>
            <a:t>comment l’utilisateur est arrivé sur Amazon</a:t>
          </a:r>
          <a:endParaRPr lang="fr-FR" sz="2000" kern="1200" dirty="0"/>
        </a:p>
      </dsp:txBody>
      <dsp:txXfrm rot="5400000">
        <a:off x="5876749" y="792162"/>
        <a:ext cx="1545605" cy="23764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F9538-036D-49EB-9FCB-741D3DB9994F}">
      <dsp:nvSpPr>
        <dsp:cNvPr id="0" name=""/>
        <dsp:cNvSpPr/>
      </dsp:nvSpPr>
      <dsp:spPr>
        <a:xfrm>
          <a:off x="0" y="0"/>
          <a:ext cx="6719922" cy="17401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r-FR" sz="2200" b="1" kern="1200" dirty="0">
              <a:latin typeface="Times New Roman" panose="02020603050405020304" pitchFamily="18" charset="0"/>
              <a:cs typeface="Times New Roman" panose="02020603050405020304" pitchFamily="18" charset="0"/>
            </a:rPr>
            <a:t>Les SR replaceront l’Homme;</a:t>
          </a:r>
        </a:p>
        <a:p>
          <a:pPr marL="0" lvl="0" indent="0" algn="l" defTabSz="977900">
            <a:lnSpc>
              <a:spcPct val="90000"/>
            </a:lnSpc>
            <a:spcBef>
              <a:spcPct val="0"/>
            </a:spcBef>
            <a:spcAft>
              <a:spcPct val="35000"/>
            </a:spcAft>
            <a:buNone/>
          </a:pPr>
          <a:r>
            <a:rPr lang="fr-FR" sz="2200" b="1" kern="1200" dirty="0">
              <a:latin typeface="Times New Roman" panose="02020603050405020304" pitchFamily="18" charset="0"/>
              <a:cs typeface="Times New Roman" panose="02020603050405020304" pitchFamily="18" charset="0"/>
            </a:rPr>
            <a:t>Les SR sont toujours efficaces;</a:t>
          </a:r>
        </a:p>
        <a:p>
          <a:pPr marL="0" lvl="0" indent="0" algn="l" defTabSz="977900">
            <a:lnSpc>
              <a:spcPct val="90000"/>
            </a:lnSpc>
            <a:spcBef>
              <a:spcPct val="0"/>
            </a:spcBef>
            <a:spcAft>
              <a:spcPct val="35000"/>
            </a:spcAft>
            <a:buNone/>
          </a:pPr>
          <a:r>
            <a:rPr lang="fr-FR" sz="2200" b="1" kern="1200" dirty="0">
              <a:latin typeface="Times New Roman" panose="02020603050405020304" pitchFamily="18" charset="0"/>
              <a:cs typeface="Times New Roman" panose="02020603050405020304" pitchFamily="18" charset="0"/>
            </a:rPr>
            <a:t>Les SR favorisent ce qui arrange le vendeur.</a:t>
          </a:r>
        </a:p>
        <a:p>
          <a:pPr marL="0" lvl="0" indent="0" algn="l" defTabSz="977900">
            <a:lnSpc>
              <a:spcPct val="90000"/>
            </a:lnSpc>
            <a:spcBef>
              <a:spcPct val="0"/>
            </a:spcBef>
            <a:spcAft>
              <a:spcPct val="35000"/>
            </a:spcAft>
            <a:buNone/>
          </a:pPr>
          <a:endParaRPr lang="fr-FR" sz="2200" b="1" kern="1200" dirty="0">
            <a:latin typeface="Times New Roman" panose="02020603050405020304" pitchFamily="18" charset="0"/>
            <a:cs typeface="Times New Roman" panose="02020603050405020304" pitchFamily="18" charset="0"/>
          </a:endParaRPr>
        </a:p>
      </dsp:txBody>
      <dsp:txXfrm>
        <a:off x="84949" y="84949"/>
        <a:ext cx="6550024" cy="1570294"/>
      </dsp:txXfrm>
    </dsp:sp>
    <dsp:sp modelId="{B3417123-F798-49D6-BF7B-1A20391D673E}">
      <dsp:nvSpPr>
        <dsp:cNvPr id="0" name=""/>
        <dsp:cNvSpPr/>
      </dsp:nvSpPr>
      <dsp:spPr>
        <a:xfrm>
          <a:off x="0" y="1741032"/>
          <a:ext cx="6719922" cy="354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58"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fr-FR" sz="2400" b="1" kern="1200" dirty="0">
              <a:latin typeface="Times New Roman" panose="02020603050405020304" pitchFamily="18" charset="0"/>
              <a:cs typeface="Times New Roman" panose="02020603050405020304" pitchFamily="18" charset="0"/>
            </a:rPr>
            <a:t>Mythes</a:t>
          </a:r>
        </a:p>
      </dsp:txBody>
      <dsp:txXfrm>
        <a:off x="0" y="1741032"/>
        <a:ext cx="6719922" cy="354467"/>
      </dsp:txXfrm>
    </dsp:sp>
    <dsp:sp modelId="{6C3CA88B-1974-4745-9B2E-4400B5921C32}">
      <dsp:nvSpPr>
        <dsp:cNvPr id="0" name=""/>
        <dsp:cNvSpPr/>
      </dsp:nvSpPr>
      <dsp:spPr>
        <a:xfrm>
          <a:off x="0" y="2077727"/>
          <a:ext cx="6719922" cy="17401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r-FR" sz="2200" b="1" kern="1200" dirty="0">
              <a:latin typeface="Times New Roman" panose="02020603050405020304" pitchFamily="18" charset="0"/>
              <a:cs typeface="Times New Roman" panose="02020603050405020304" pitchFamily="18" charset="0"/>
            </a:rPr>
            <a:t>Les SR appauvrissent le champ de la culture;</a:t>
          </a:r>
        </a:p>
        <a:p>
          <a:pPr marL="0" lvl="0" indent="0" algn="l" defTabSz="977900">
            <a:lnSpc>
              <a:spcPct val="90000"/>
            </a:lnSpc>
            <a:spcBef>
              <a:spcPct val="0"/>
            </a:spcBef>
            <a:spcAft>
              <a:spcPct val="35000"/>
            </a:spcAft>
            <a:buNone/>
          </a:pPr>
          <a:r>
            <a:rPr lang="fr-FR" sz="2200" b="1" kern="1200" dirty="0">
              <a:latin typeface="Times New Roman" panose="02020603050405020304" pitchFamily="18" charset="0"/>
              <a:cs typeface="Times New Roman" panose="02020603050405020304" pitchFamily="18" charset="0"/>
            </a:rPr>
            <a:t>Les SR recommandent ce que tout le monde aime;</a:t>
          </a:r>
        </a:p>
        <a:p>
          <a:pPr marL="0" lvl="0" indent="0" algn="l" defTabSz="977900">
            <a:lnSpc>
              <a:spcPct val="90000"/>
            </a:lnSpc>
            <a:spcBef>
              <a:spcPct val="0"/>
            </a:spcBef>
            <a:spcAft>
              <a:spcPct val="35000"/>
            </a:spcAft>
            <a:buNone/>
          </a:pPr>
          <a:r>
            <a:rPr lang="fr-FR" sz="2200" b="1" kern="1200" dirty="0">
              <a:latin typeface="Times New Roman" panose="02020603050405020304" pitchFamily="18" charset="0"/>
              <a:cs typeface="Times New Roman" panose="02020603050405020304" pitchFamily="18" charset="0"/>
            </a:rPr>
            <a:t>Les SR moins transparents.</a:t>
          </a:r>
        </a:p>
      </dsp:txBody>
      <dsp:txXfrm>
        <a:off x="84949" y="2162676"/>
        <a:ext cx="6550024" cy="1570294"/>
      </dsp:txXfrm>
    </dsp:sp>
    <dsp:sp modelId="{6948ED0B-4D35-4392-A43A-D3D8D919A41B}">
      <dsp:nvSpPr>
        <dsp:cNvPr id="0" name=""/>
        <dsp:cNvSpPr/>
      </dsp:nvSpPr>
      <dsp:spPr>
        <a:xfrm>
          <a:off x="0" y="3835692"/>
          <a:ext cx="6719922" cy="354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58"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fr-FR" sz="2400" b="1" kern="1200" dirty="0">
              <a:latin typeface="Times New Roman" panose="02020603050405020304" pitchFamily="18" charset="0"/>
              <a:cs typeface="Times New Roman" panose="02020603050405020304" pitchFamily="18" charset="0"/>
            </a:rPr>
            <a:t>Réalités</a:t>
          </a:r>
        </a:p>
      </dsp:txBody>
      <dsp:txXfrm>
        <a:off x="0" y="3835692"/>
        <a:ext cx="6719922" cy="35446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375ACF-D8D0-4729-83CC-75A1536D657E}" type="datetimeFigureOut">
              <a:rPr lang="fr-FR" smtClean="0"/>
              <a:t>28/05/2022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69CFD1-3578-46E1-91FD-918EE3C698D4}" type="slidenum">
              <a:rPr lang="fr-FR" smtClean="0"/>
              <a:t>‹N°›</a:t>
            </a:fld>
            <a:endParaRPr lang="fr-FR"/>
          </a:p>
        </p:txBody>
      </p:sp>
    </p:spTree>
    <p:extLst>
      <p:ext uri="{BB962C8B-B14F-4D97-AF65-F5344CB8AC3E}">
        <p14:creationId xmlns:p14="http://schemas.microsoft.com/office/powerpoint/2010/main" val="265292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7D4404-4D9F-4B71-8821-DEF265D7CD72}" type="slidenum">
              <a:rPr lang="en-US" altLang="fr-FR">
                <a:solidFill>
                  <a:prstClr val="black"/>
                </a:solidFill>
              </a:rPr>
              <a:pPr/>
              <a:t>2</a:t>
            </a:fld>
            <a:endParaRPr lang="en-US" altLang="fr-FR">
              <a:solidFill>
                <a:prstClr val="black"/>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7D4404-4D9F-4B71-8821-DEF265D7CD72}" type="slidenum">
              <a:rPr lang="en-US" altLang="fr-FR">
                <a:solidFill>
                  <a:prstClr val="black"/>
                </a:solidFill>
              </a:rPr>
              <a:pPr/>
              <a:t>11</a:t>
            </a:fld>
            <a:endParaRPr lang="en-US" altLang="fr-FR">
              <a:solidFill>
                <a:prstClr val="black"/>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7D4404-4D9F-4B71-8821-DEF265D7CD72}" type="slidenum">
              <a:rPr lang="en-US" altLang="fr-FR">
                <a:solidFill>
                  <a:prstClr val="black"/>
                </a:solidFill>
              </a:rPr>
              <a:pPr/>
              <a:t>12</a:t>
            </a:fld>
            <a:endParaRPr lang="en-US" altLang="fr-FR">
              <a:solidFill>
                <a:prstClr val="black"/>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7D4404-4D9F-4B71-8821-DEF265D7CD72}" type="slidenum">
              <a:rPr lang="en-US" altLang="fr-FR">
                <a:solidFill>
                  <a:prstClr val="black"/>
                </a:solidFill>
              </a:rPr>
              <a:pPr/>
              <a:t>13</a:t>
            </a:fld>
            <a:endParaRPr lang="en-US" altLang="fr-FR">
              <a:solidFill>
                <a:prstClr val="black"/>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7D4404-4D9F-4B71-8821-DEF265D7CD72}" type="slidenum">
              <a:rPr lang="en-US" altLang="fr-FR">
                <a:solidFill>
                  <a:prstClr val="black"/>
                </a:solidFill>
              </a:rPr>
              <a:pPr/>
              <a:t>14</a:t>
            </a:fld>
            <a:endParaRPr lang="en-US" altLang="fr-FR">
              <a:solidFill>
                <a:prstClr val="black"/>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7D4404-4D9F-4B71-8821-DEF265D7CD72}" type="slidenum">
              <a:rPr lang="en-US" altLang="fr-FR">
                <a:solidFill>
                  <a:prstClr val="black"/>
                </a:solidFill>
              </a:rPr>
              <a:pPr/>
              <a:t>15</a:t>
            </a:fld>
            <a:endParaRPr lang="en-US" altLang="fr-FR">
              <a:solidFill>
                <a:prstClr val="black"/>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7D4404-4D9F-4B71-8821-DEF265D7CD72}" type="slidenum">
              <a:rPr lang="en-US" altLang="fr-FR">
                <a:solidFill>
                  <a:prstClr val="black"/>
                </a:solidFill>
              </a:rPr>
              <a:pPr/>
              <a:t>16</a:t>
            </a:fld>
            <a:endParaRPr lang="en-US" altLang="fr-FR">
              <a:solidFill>
                <a:prstClr val="black"/>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7D4404-4D9F-4B71-8821-DEF265D7CD72}" type="slidenum">
              <a:rPr lang="en-US" altLang="fr-FR">
                <a:solidFill>
                  <a:prstClr val="black"/>
                </a:solidFill>
              </a:rPr>
              <a:pPr/>
              <a:t>17</a:t>
            </a:fld>
            <a:endParaRPr lang="en-US" altLang="fr-FR">
              <a:solidFill>
                <a:prstClr val="black"/>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7D4404-4D9F-4B71-8821-DEF265D7CD72}" type="slidenum">
              <a:rPr lang="en-US" altLang="fr-FR">
                <a:solidFill>
                  <a:prstClr val="black"/>
                </a:solidFill>
              </a:rPr>
              <a:pPr/>
              <a:t>18</a:t>
            </a:fld>
            <a:endParaRPr lang="en-US" altLang="fr-FR">
              <a:solidFill>
                <a:prstClr val="black"/>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7D4404-4D9F-4B71-8821-DEF265D7CD72}" type="slidenum">
              <a:rPr lang="en-US" altLang="fr-FR">
                <a:solidFill>
                  <a:prstClr val="black"/>
                </a:solidFill>
              </a:rPr>
              <a:pPr/>
              <a:t>19</a:t>
            </a:fld>
            <a:endParaRPr lang="en-US" altLang="fr-FR">
              <a:solidFill>
                <a:prstClr val="black"/>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7D4404-4D9F-4B71-8821-DEF265D7CD72}" type="slidenum">
              <a:rPr lang="en-US" altLang="fr-FR">
                <a:solidFill>
                  <a:prstClr val="black"/>
                </a:solidFill>
              </a:rPr>
              <a:pPr/>
              <a:t>20</a:t>
            </a:fld>
            <a:endParaRPr lang="en-US" altLang="fr-FR">
              <a:solidFill>
                <a:prstClr val="black"/>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7D4404-4D9F-4B71-8821-DEF265D7CD72}" type="slidenum">
              <a:rPr lang="en-US" altLang="fr-FR">
                <a:solidFill>
                  <a:prstClr val="black"/>
                </a:solidFill>
              </a:rPr>
              <a:pPr/>
              <a:t>3</a:t>
            </a:fld>
            <a:endParaRPr lang="en-US" altLang="fr-FR">
              <a:solidFill>
                <a:prstClr val="black"/>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7D4404-4D9F-4B71-8821-DEF265D7CD72}" type="slidenum">
              <a:rPr lang="en-US" altLang="fr-FR">
                <a:solidFill>
                  <a:prstClr val="black"/>
                </a:solidFill>
              </a:rPr>
              <a:pPr/>
              <a:t>21</a:t>
            </a:fld>
            <a:endParaRPr lang="en-US" altLang="fr-FR">
              <a:solidFill>
                <a:prstClr val="black"/>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7D4404-4D9F-4B71-8821-DEF265D7CD72}" type="slidenum">
              <a:rPr lang="en-US" altLang="fr-FR">
                <a:solidFill>
                  <a:prstClr val="black"/>
                </a:solidFill>
              </a:rPr>
              <a:pPr/>
              <a:t>22</a:t>
            </a:fld>
            <a:endParaRPr lang="en-US" altLang="fr-FR">
              <a:solidFill>
                <a:prstClr val="black"/>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7D4404-4D9F-4B71-8821-DEF265D7CD72}" type="slidenum">
              <a:rPr lang="en-US" altLang="fr-FR">
                <a:solidFill>
                  <a:prstClr val="black"/>
                </a:solidFill>
              </a:rPr>
              <a:pPr/>
              <a:t>23</a:t>
            </a:fld>
            <a:endParaRPr lang="en-US" altLang="fr-FR">
              <a:solidFill>
                <a:prstClr val="black"/>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7D4404-4D9F-4B71-8821-DEF265D7CD72}" type="slidenum">
              <a:rPr lang="en-US" altLang="fr-FR">
                <a:solidFill>
                  <a:prstClr val="black"/>
                </a:solidFill>
              </a:rPr>
              <a:pPr/>
              <a:t>24</a:t>
            </a:fld>
            <a:endParaRPr lang="en-US" altLang="fr-FR">
              <a:solidFill>
                <a:prstClr val="black"/>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7D4404-4D9F-4B71-8821-DEF265D7CD72}" type="slidenum">
              <a:rPr lang="en-US" altLang="fr-FR">
                <a:solidFill>
                  <a:prstClr val="black"/>
                </a:solidFill>
              </a:rPr>
              <a:pPr/>
              <a:t>25</a:t>
            </a:fld>
            <a:endParaRPr lang="en-US" altLang="fr-FR">
              <a:solidFill>
                <a:prstClr val="black"/>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7D4404-4D9F-4B71-8821-DEF265D7CD72}" type="slidenum">
              <a:rPr lang="en-US" altLang="fr-FR">
                <a:solidFill>
                  <a:prstClr val="black"/>
                </a:solidFill>
              </a:rPr>
              <a:pPr/>
              <a:t>26</a:t>
            </a:fld>
            <a:endParaRPr lang="en-US" altLang="fr-FR">
              <a:solidFill>
                <a:prstClr val="black"/>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7D4404-4D9F-4B71-8821-DEF265D7CD72}" type="slidenum">
              <a:rPr lang="en-US" altLang="fr-FR">
                <a:solidFill>
                  <a:prstClr val="black"/>
                </a:solidFill>
              </a:rPr>
              <a:pPr/>
              <a:t>27</a:t>
            </a:fld>
            <a:endParaRPr lang="en-US" altLang="fr-FR">
              <a:solidFill>
                <a:prstClr val="black"/>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7D4404-4D9F-4B71-8821-DEF265D7CD72}" type="slidenum">
              <a:rPr lang="en-US" altLang="fr-FR">
                <a:solidFill>
                  <a:prstClr val="black"/>
                </a:solidFill>
              </a:rPr>
              <a:pPr/>
              <a:t>28</a:t>
            </a:fld>
            <a:endParaRPr lang="en-US" altLang="fr-FR">
              <a:solidFill>
                <a:prstClr val="black"/>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7D4404-4D9F-4B71-8821-DEF265D7CD72}" type="slidenum">
              <a:rPr lang="en-US" altLang="fr-FR">
                <a:solidFill>
                  <a:prstClr val="black"/>
                </a:solidFill>
              </a:rPr>
              <a:pPr/>
              <a:t>29</a:t>
            </a:fld>
            <a:endParaRPr lang="en-US" altLang="fr-FR">
              <a:solidFill>
                <a:prstClr val="black"/>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7D4404-4D9F-4B71-8821-DEF265D7CD72}" type="slidenum">
              <a:rPr lang="en-US" altLang="fr-FR">
                <a:solidFill>
                  <a:prstClr val="black"/>
                </a:solidFill>
              </a:rPr>
              <a:pPr/>
              <a:t>30</a:t>
            </a:fld>
            <a:endParaRPr lang="en-US" altLang="fr-FR">
              <a:solidFill>
                <a:prstClr val="black"/>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7D4404-4D9F-4B71-8821-DEF265D7CD72}" type="slidenum">
              <a:rPr lang="en-US" altLang="fr-FR">
                <a:solidFill>
                  <a:prstClr val="black"/>
                </a:solidFill>
              </a:rPr>
              <a:pPr/>
              <a:t>4</a:t>
            </a:fld>
            <a:endParaRPr lang="en-US" altLang="fr-FR">
              <a:solidFill>
                <a:prstClr val="black"/>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7D4404-4D9F-4B71-8821-DEF265D7CD72}" type="slidenum">
              <a:rPr lang="en-US" altLang="fr-FR">
                <a:solidFill>
                  <a:prstClr val="black"/>
                </a:solidFill>
              </a:rPr>
              <a:pPr/>
              <a:t>31</a:t>
            </a:fld>
            <a:endParaRPr lang="en-US" altLang="fr-FR">
              <a:solidFill>
                <a:prstClr val="black"/>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7D4404-4D9F-4B71-8821-DEF265D7CD72}" type="slidenum">
              <a:rPr lang="en-US" altLang="fr-FR">
                <a:solidFill>
                  <a:prstClr val="black"/>
                </a:solidFill>
              </a:rPr>
              <a:pPr/>
              <a:t>32</a:t>
            </a:fld>
            <a:endParaRPr lang="en-US" altLang="fr-FR">
              <a:solidFill>
                <a:prstClr val="black"/>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7D4404-4D9F-4B71-8821-DEF265D7CD72}" type="slidenum">
              <a:rPr lang="en-US" altLang="fr-FR">
                <a:solidFill>
                  <a:prstClr val="black"/>
                </a:solidFill>
              </a:rPr>
              <a:pPr/>
              <a:t>33</a:t>
            </a:fld>
            <a:endParaRPr lang="en-US" altLang="fr-FR">
              <a:solidFill>
                <a:prstClr val="black"/>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7D4404-4D9F-4B71-8821-DEF265D7CD72}" type="slidenum">
              <a:rPr lang="en-US" altLang="fr-FR">
                <a:solidFill>
                  <a:prstClr val="black"/>
                </a:solidFill>
              </a:rPr>
              <a:pPr/>
              <a:t>34</a:t>
            </a:fld>
            <a:endParaRPr lang="en-US" altLang="fr-FR">
              <a:solidFill>
                <a:prstClr val="black"/>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7D4404-4D9F-4B71-8821-DEF265D7CD72}" type="slidenum">
              <a:rPr lang="en-US" altLang="fr-FR">
                <a:solidFill>
                  <a:prstClr val="black"/>
                </a:solidFill>
              </a:rPr>
              <a:pPr/>
              <a:t>35</a:t>
            </a:fld>
            <a:endParaRPr lang="en-US" altLang="fr-FR">
              <a:solidFill>
                <a:prstClr val="black"/>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7D4404-4D9F-4B71-8821-DEF265D7CD72}" type="slidenum">
              <a:rPr lang="en-US" altLang="fr-FR">
                <a:solidFill>
                  <a:prstClr val="black"/>
                </a:solidFill>
              </a:rPr>
              <a:pPr/>
              <a:t>36</a:t>
            </a:fld>
            <a:endParaRPr lang="en-US" altLang="fr-FR">
              <a:solidFill>
                <a:prstClr val="black"/>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7D4404-4D9F-4B71-8821-DEF265D7CD72}" type="slidenum">
              <a:rPr lang="en-US" altLang="fr-FR">
                <a:solidFill>
                  <a:prstClr val="black"/>
                </a:solidFill>
              </a:rPr>
              <a:pPr/>
              <a:t>37</a:t>
            </a:fld>
            <a:endParaRPr lang="en-US" altLang="fr-FR">
              <a:solidFill>
                <a:prstClr val="black"/>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7D4404-4D9F-4B71-8821-DEF265D7CD72}" type="slidenum">
              <a:rPr lang="en-US" altLang="fr-FR">
                <a:solidFill>
                  <a:prstClr val="black"/>
                </a:solidFill>
              </a:rPr>
              <a:pPr/>
              <a:t>38</a:t>
            </a:fld>
            <a:endParaRPr lang="en-US" altLang="fr-FR">
              <a:solidFill>
                <a:prstClr val="black"/>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7D4404-4D9F-4B71-8821-DEF265D7CD72}" type="slidenum">
              <a:rPr lang="en-US" altLang="fr-FR">
                <a:solidFill>
                  <a:prstClr val="black"/>
                </a:solidFill>
              </a:rPr>
              <a:pPr/>
              <a:t>39</a:t>
            </a:fld>
            <a:endParaRPr lang="en-US" altLang="fr-FR">
              <a:solidFill>
                <a:prstClr val="black"/>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fr-F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7D4404-4D9F-4B71-8821-DEF265D7CD72}" type="slidenum">
              <a:rPr lang="en-US" altLang="fr-FR">
                <a:solidFill>
                  <a:prstClr val="black"/>
                </a:solidFill>
              </a:rPr>
              <a:pPr/>
              <a:t>40</a:t>
            </a:fld>
            <a:endParaRPr lang="en-US" altLang="fr-FR">
              <a:solidFill>
                <a:prstClr val="black"/>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7D4404-4D9F-4B71-8821-DEF265D7CD72}" type="slidenum">
              <a:rPr lang="en-US" altLang="fr-FR">
                <a:solidFill>
                  <a:prstClr val="black"/>
                </a:solidFill>
              </a:rPr>
              <a:pPr/>
              <a:t>5</a:t>
            </a:fld>
            <a:endParaRPr lang="en-US" altLang="fr-FR">
              <a:solidFill>
                <a:prstClr val="black"/>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fr-F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7D4404-4D9F-4B71-8821-DEF265D7CD72}" type="slidenum">
              <a:rPr lang="en-US" altLang="fr-FR">
                <a:solidFill>
                  <a:prstClr val="black"/>
                </a:solidFill>
              </a:rPr>
              <a:pPr/>
              <a:t>41</a:t>
            </a:fld>
            <a:endParaRPr lang="en-US" altLang="fr-FR">
              <a:solidFill>
                <a:prstClr val="black"/>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7D4404-4D9F-4B71-8821-DEF265D7CD72}" type="slidenum">
              <a:rPr lang="en-US" altLang="fr-FR">
                <a:solidFill>
                  <a:prstClr val="black"/>
                </a:solidFill>
              </a:rPr>
              <a:pPr/>
              <a:t>6</a:t>
            </a:fld>
            <a:endParaRPr lang="en-US" altLang="fr-FR">
              <a:solidFill>
                <a:prstClr val="black"/>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7D4404-4D9F-4B71-8821-DEF265D7CD72}" type="slidenum">
              <a:rPr lang="en-US" altLang="fr-FR">
                <a:solidFill>
                  <a:prstClr val="black"/>
                </a:solidFill>
              </a:rPr>
              <a:pPr/>
              <a:t>7</a:t>
            </a:fld>
            <a:endParaRPr lang="en-US" altLang="fr-FR">
              <a:solidFill>
                <a:prstClr val="black"/>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7D4404-4D9F-4B71-8821-DEF265D7CD72}" type="slidenum">
              <a:rPr lang="en-US" altLang="fr-FR">
                <a:solidFill>
                  <a:prstClr val="black"/>
                </a:solidFill>
              </a:rPr>
              <a:pPr/>
              <a:t>8</a:t>
            </a:fld>
            <a:endParaRPr lang="en-US" altLang="fr-FR">
              <a:solidFill>
                <a:prstClr val="black"/>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7D4404-4D9F-4B71-8821-DEF265D7CD72}" type="slidenum">
              <a:rPr lang="en-US" altLang="fr-FR">
                <a:solidFill>
                  <a:prstClr val="black"/>
                </a:solidFill>
              </a:rPr>
              <a:pPr/>
              <a:t>9</a:t>
            </a:fld>
            <a:endParaRPr lang="en-US" altLang="fr-FR">
              <a:solidFill>
                <a:prstClr val="black"/>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7D4404-4D9F-4B71-8821-DEF265D7CD72}" type="slidenum">
              <a:rPr lang="en-US" altLang="fr-FR">
                <a:solidFill>
                  <a:prstClr val="black"/>
                </a:solidFill>
              </a:rPr>
              <a:pPr/>
              <a:t>10</a:t>
            </a:fld>
            <a:endParaRPr lang="en-US" altLang="fr-FR">
              <a:solidFill>
                <a:prstClr val="black"/>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p>
            <a:fld id="{6ED67C53-BC91-4425-8BD6-A4ED92768808}" type="datetime1">
              <a:rPr lang="fr-FR" smtClean="0"/>
              <a:t>28/05/2022</a:t>
            </a:fld>
            <a:endParaRPr lang="fr-BE"/>
          </a:p>
        </p:txBody>
      </p:sp>
      <p:sp>
        <p:nvSpPr>
          <p:cNvPr id="5" name="Espace réservé du pied de page 4"/>
          <p:cNvSpPr>
            <a:spLocks noGrp="1"/>
          </p:cNvSpPr>
          <p:nvPr>
            <p:ph type="ftr" sz="quarter" idx="11"/>
          </p:nvPr>
        </p:nvSpPr>
        <p:spPr/>
        <p:txBody>
          <a:bodyPr/>
          <a:lstStyle/>
          <a:p>
            <a:r>
              <a:rPr lang="fr-FR" dirty="0"/>
              <a:t>Titre : XXXXXXXXXXXXXXXXXXXXXXXXXXXXXXXX</a:t>
            </a:r>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067A9329-3380-4EA8-A8F0-32902F9725EB}" type="datetime1">
              <a:rPr lang="fr-FR" smtClean="0"/>
              <a:t>28/05/2022</a:t>
            </a:fld>
            <a:endParaRPr lang="fr-BE"/>
          </a:p>
        </p:txBody>
      </p:sp>
      <p:sp>
        <p:nvSpPr>
          <p:cNvPr id="5" name="Espace réservé du pied de page 4"/>
          <p:cNvSpPr>
            <a:spLocks noGrp="1"/>
          </p:cNvSpPr>
          <p:nvPr>
            <p:ph type="ftr" sz="quarter" idx="11"/>
          </p:nvPr>
        </p:nvSpPr>
        <p:spPr/>
        <p:txBody>
          <a:bodyPr/>
          <a:lstStyle/>
          <a:p>
            <a:r>
              <a:rPr lang="fr-FR" dirty="0"/>
              <a:t>Titre : XXXXXXXXXXXXXXXXXXXXXXXXXXXXXXXX</a:t>
            </a:r>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EB51A23E-7BC9-48BA-B35C-A9069779B9E2}" type="datetime1">
              <a:rPr lang="fr-FR" smtClean="0"/>
              <a:t>28/05/2022</a:t>
            </a:fld>
            <a:endParaRPr lang="fr-BE"/>
          </a:p>
        </p:txBody>
      </p:sp>
      <p:sp>
        <p:nvSpPr>
          <p:cNvPr id="5" name="Espace réservé du pied de page 4"/>
          <p:cNvSpPr>
            <a:spLocks noGrp="1"/>
          </p:cNvSpPr>
          <p:nvPr>
            <p:ph type="ftr" sz="quarter" idx="11"/>
          </p:nvPr>
        </p:nvSpPr>
        <p:spPr/>
        <p:txBody>
          <a:bodyPr/>
          <a:lstStyle/>
          <a:p>
            <a:r>
              <a:rPr lang="fr-FR" dirty="0"/>
              <a:t>Titre : XXXXXXXXXXXXXXXXXXXXXXXXXXXXXXXX</a:t>
            </a:r>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2726724615"/>
      </p:ext>
    </p:extLst>
  </p:cSld>
  <p:clrMapOvr>
    <a:masterClrMapping/>
  </p:clrMapOvr>
  <mc:AlternateContent xmlns:mc="http://schemas.openxmlformats.org/markup-compatibility/2006" xmlns:p14="http://schemas.microsoft.com/office/powerpoint/2010/main">
    <mc:Choice Requires="p14">
      <p:transition spd="slow" p14:dur="275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259EB9B0-47A6-4667-9906-1E52373A31CF}" type="datetime1">
              <a:rPr lang="fr-FR" smtClean="0"/>
              <a:t>28/05/2022</a:t>
            </a:fld>
            <a:endParaRPr lang="fr-BE"/>
          </a:p>
        </p:txBody>
      </p:sp>
      <p:sp>
        <p:nvSpPr>
          <p:cNvPr id="5" name="Espace réservé du pied de page 4"/>
          <p:cNvSpPr>
            <a:spLocks noGrp="1"/>
          </p:cNvSpPr>
          <p:nvPr>
            <p:ph type="ftr" sz="quarter" idx="11"/>
          </p:nvPr>
        </p:nvSpPr>
        <p:spPr/>
        <p:txBody>
          <a:bodyPr/>
          <a:lstStyle/>
          <a:p>
            <a:r>
              <a:rPr lang="fr-FR" dirty="0"/>
              <a:t>Titre : XXXXXXXXXXXXXXXXXXXXXXXXXXXXXXXX</a:t>
            </a:r>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025788F0-2C55-42BA-915C-9B465D5DE970}" type="datetime1">
              <a:rPr lang="fr-FR" smtClean="0"/>
              <a:t>28/05/2022</a:t>
            </a:fld>
            <a:endParaRPr lang="fr-BE"/>
          </a:p>
        </p:txBody>
      </p:sp>
      <p:sp>
        <p:nvSpPr>
          <p:cNvPr id="5" name="Espace réservé du pied de page 4"/>
          <p:cNvSpPr>
            <a:spLocks noGrp="1"/>
          </p:cNvSpPr>
          <p:nvPr>
            <p:ph type="ftr" sz="quarter" idx="11"/>
          </p:nvPr>
        </p:nvSpPr>
        <p:spPr/>
        <p:txBody>
          <a:bodyPr/>
          <a:lstStyle/>
          <a:p>
            <a:r>
              <a:rPr lang="fr-FR" dirty="0"/>
              <a:t>Titre : XXXXXXXXXXXXXXXXXXXXXXXXXXXXXXXX</a:t>
            </a:r>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4EE90241-F028-425B-8190-EDE2C85B0530}" type="datetime1">
              <a:rPr lang="fr-FR" smtClean="0"/>
              <a:t>28/05/2022</a:t>
            </a:fld>
            <a:endParaRPr lang="fr-BE"/>
          </a:p>
        </p:txBody>
      </p:sp>
      <p:sp>
        <p:nvSpPr>
          <p:cNvPr id="6" name="Espace réservé du pied de page 5"/>
          <p:cNvSpPr>
            <a:spLocks noGrp="1"/>
          </p:cNvSpPr>
          <p:nvPr>
            <p:ph type="ftr" sz="quarter" idx="11"/>
          </p:nvPr>
        </p:nvSpPr>
        <p:spPr/>
        <p:txBody>
          <a:bodyPr/>
          <a:lstStyle/>
          <a:p>
            <a:r>
              <a:rPr lang="fr-FR" dirty="0"/>
              <a:t>Titre : XXXXXXXXXXXXXXXXXXXXXXXXXXXXXXXX</a:t>
            </a:r>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0543A55E-6315-4F9C-8B48-C5AFC5546C5F}" type="datetime1">
              <a:rPr lang="fr-FR" smtClean="0"/>
              <a:t>28/05/2022</a:t>
            </a:fld>
            <a:endParaRPr lang="fr-BE"/>
          </a:p>
        </p:txBody>
      </p:sp>
      <p:sp>
        <p:nvSpPr>
          <p:cNvPr id="8" name="Espace réservé du pied de page 7"/>
          <p:cNvSpPr>
            <a:spLocks noGrp="1"/>
          </p:cNvSpPr>
          <p:nvPr>
            <p:ph type="ftr" sz="quarter" idx="11"/>
          </p:nvPr>
        </p:nvSpPr>
        <p:spPr/>
        <p:txBody>
          <a:bodyPr/>
          <a:lstStyle/>
          <a:p>
            <a:r>
              <a:rPr lang="fr-FR" dirty="0"/>
              <a:t>Titre : XXXXXXXXXXXXXXXXXXXXXXXXXXXXXXXX</a:t>
            </a:r>
            <a:endParaRPr lang="fr-BE" dirty="0"/>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fld id="{366CA51C-F3B7-4332-8AA5-C3C676AAFF05}" type="datetime1">
              <a:rPr lang="fr-FR" smtClean="0"/>
              <a:t>28/05/2022</a:t>
            </a:fld>
            <a:endParaRPr lang="fr-BE"/>
          </a:p>
        </p:txBody>
      </p:sp>
      <p:sp>
        <p:nvSpPr>
          <p:cNvPr id="4" name="Espace réservé du pied de page 3"/>
          <p:cNvSpPr>
            <a:spLocks noGrp="1"/>
          </p:cNvSpPr>
          <p:nvPr>
            <p:ph type="ftr" sz="quarter" idx="11"/>
          </p:nvPr>
        </p:nvSpPr>
        <p:spPr/>
        <p:txBody>
          <a:bodyPr/>
          <a:lstStyle/>
          <a:p>
            <a:r>
              <a:rPr lang="fr-FR" dirty="0"/>
              <a:t>Titre : XXXXXXXXXXXXXXXXXXXXXXXXXXXXXXXX</a:t>
            </a:r>
            <a:endParaRPr lang="fr-BE"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672054C-0EB0-44EC-8453-FAA5C8B56CC7}" type="datetime1">
              <a:rPr lang="fr-FR" smtClean="0"/>
              <a:t>28/05/2022</a:t>
            </a:fld>
            <a:endParaRPr lang="fr-BE"/>
          </a:p>
        </p:txBody>
      </p:sp>
      <p:sp>
        <p:nvSpPr>
          <p:cNvPr id="3" name="Espace réservé du pied de page 2"/>
          <p:cNvSpPr>
            <a:spLocks noGrp="1"/>
          </p:cNvSpPr>
          <p:nvPr>
            <p:ph type="ftr" sz="quarter" idx="11"/>
          </p:nvPr>
        </p:nvSpPr>
        <p:spPr/>
        <p:txBody>
          <a:bodyPr/>
          <a:lstStyle/>
          <a:p>
            <a:r>
              <a:rPr lang="fr-FR" dirty="0"/>
              <a:t>Titre : XXXXXXXXXXXXXXXXXXXXXXXXXXXXXXXX</a:t>
            </a:r>
            <a:endParaRPr lang="fr-BE"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68ABD81F-38E6-4AE8-8162-4DB1739E6500}" type="datetime1">
              <a:rPr lang="fr-FR" smtClean="0"/>
              <a:t>28/05/2022</a:t>
            </a:fld>
            <a:endParaRPr lang="fr-BE"/>
          </a:p>
        </p:txBody>
      </p:sp>
      <p:sp>
        <p:nvSpPr>
          <p:cNvPr id="6" name="Espace réservé du pied de page 5"/>
          <p:cNvSpPr>
            <a:spLocks noGrp="1"/>
          </p:cNvSpPr>
          <p:nvPr>
            <p:ph type="ftr" sz="quarter" idx="11"/>
          </p:nvPr>
        </p:nvSpPr>
        <p:spPr/>
        <p:txBody>
          <a:bodyPr/>
          <a:lstStyle/>
          <a:p>
            <a:r>
              <a:rPr lang="fr-FR" dirty="0"/>
              <a:t>Titre : XXXXXXXXXXXXXXXXXXXXXXXXXXXXXXXX</a:t>
            </a:r>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B2EC0391-A618-4E46-9D22-078257106262}" type="datetime1">
              <a:rPr lang="fr-FR" smtClean="0"/>
              <a:t>28/05/2022</a:t>
            </a:fld>
            <a:endParaRPr lang="fr-BE"/>
          </a:p>
        </p:txBody>
      </p:sp>
      <p:sp>
        <p:nvSpPr>
          <p:cNvPr id="6" name="Espace réservé du pied de page 5"/>
          <p:cNvSpPr>
            <a:spLocks noGrp="1"/>
          </p:cNvSpPr>
          <p:nvPr>
            <p:ph type="ftr" sz="quarter" idx="11"/>
          </p:nvPr>
        </p:nvSpPr>
        <p:spPr/>
        <p:txBody>
          <a:bodyPr/>
          <a:lstStyle/>
          <a:p>
            <a:r>
              <a:rPr lang="fr-FR" dirty="0"/>
              <a:t>Titre : XXXXXXXXXXXXXXXXXXXXXXXXXXXXXXXX</a:t>
            </a:r>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CCD2E1-2201-4A6C-8278-E1F9B42A0036}" type="datetime1">
              <a:rPr lang="fr-FR" smtClean="0"/>
              <a:t>28/05/2022</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Titre : XXXXXXXXXXXXXXXXXXXXXXXXXXXXXXXX</a:t>
            </a:r>
            <a:endParaRPr lang="fr-BE"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5.wmf"/><Relationship Id="rId9"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9.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blog.businessdecision.com/digital/2016/02/moteur-de-recommandation-temps-reel-le-graal-du-marketing-digital/"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adobe.com/marketing-cloud/testing-targeting.html" TargetMode="External"/><Relationship Id="rId4" Type="http://schemas.microsoft.com/office/2007/relationships/hdphoto" Target="../media/hdphoto3.wdp"/></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BECB857-A980-4259-96DA-F593D53C94C9}"/>
              </a:ext>
            </a:extLst>
          </p:cNvPr>
          <p:cNvSpPr/>
          <p:nvPr/>
        </p:nvSpPr>
        <p:spPr>
          <a:xfrm>
            <a:off x="0" y="0"/>
            <a:ext cx="3059832" cy="62373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space réservé de la date 11"/>
          <p:cNvSpPr>
            <a:spLocks noGrp="1"/>
          </p:cNvSpPr>
          <p:nvPr>
            <p:ph type="dt" sz="half" idx="10"/>
          </p:nvPr>
        </p:nvSpPr>
        <p:spPr>
          <a:xfrm>
            <a:off x="457200" y="6356350"/>
            <a:ext cx="1252538" cy="365125"/>
          </a:xfrm>
        </p:spPr>
        <p:txBody>
          <a:bodyPr/>
          <a:lstStyle/>
          <a:p>
            <a:fld id="{1EB901C4-1B60-4979-B6C5-737A171B2781}" type="datetime1">
              <a:rPr lang="fr-FR" sz="1400" smtClean="0"/>
              <a:t>28/05/2022</a:t>
            </a:fld>
            <a:endParaRPr lang="fr-BE" sz="1400" dirty="0"/>
          </a:p>
        </p:txBody>
      </p:sp>
      <p:cxnSp>
        <p:nvCxnSpPr>
          <p:cNvPr id="15" name="Connecteur droit 14"/>
          <p:cNvCxnSpPr/>
          <p:nvPr/>
        </p:nvCxnSpPr>
        <p:spPr>
          <a:xfrm>
            <a:off x="0" y="6237312"/>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 coins arrondis 16">
            <a:extLst>
              <a:ext uri="{FF2B5EF4-FFF2-40B4-BE49-F238E27FC236}">
                <a16:creationId xmlns:a16="http://schemas.microsoft.com/office/drawing/2014/main" id="{304E8D33-89EB-4A00-87B2-CE46B4D475CD}"/>
              </a:ext>
            </a:extLst>
          </p:cNvPr>
          <p:cNvSpPr/>
          <p:nvPr/>
        </p:nvSpPr>
        <p:spPr>
          <a:xfrm>
            <a:off x="858066" y="4486729"/>
            <a:ext cx="7828734" cy="113249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ct val="115000"/>
              </a:lnSpc>
              <a:spcAft>
                <a:spcPts val="1000"/>
              </a:spcAft>
            </a:pPr>
            <a:endParaRPr lang="fr-FR" sz="1600" b="1" dirty="0">
              <a:solidFill>
                <a:srgbClr val="222222"/>
              </a:solidFill>
              <a:effectLst/>
              <a:latin typeface="Times New Roman" panose="02020603050405020304" pitchFamily="18" charset="0"/>
              <a:ea typeface="Times New Roman" panose="02020603050405020304" pitchFamily="18" charset="0"/>
              <a:cs typeface="Arial" panose="020B0604020202020204" pitchFamily="34" charset="0"/>
            </a:endParaRPr>
          </a:p>
          <a:p>
            <a:pPr algn="ctr">
              <a:lnSpc>
                <a:spcPct val="115000"/>
              </a:lnSpc>
              <a:spcAft>
                <a:spcPts val="1000"/>
              </a:spcAft>
            </a:pPr>
            <a:endParaRPr lang="fr-FR" sz="1600" b="1" dirty="0">
              <a:solidFill>
                <a:srgbClr val="222222"/>
              </a:solidFill>
              <a:latin typeface="Times New Roman" panose="02020603050405020304" pitchFamily="18" charset="0"/>
              <a:ea typeface="Times New Roman" panose="02020603050405020304" pitchFamily="18" charset="0"/>
              <a:cs typeface="Arial" panose="020B0604020202020204" pitchFamily="34" charset="0"/>
            </a:endParaRPr>
          </a:p>
          <a:p>
            <a:pPr algn="ctr">
              <a:lnSpc>
                <a:spcPct val="115000"/>
              </a:lnSpc>
              <a:spcAft>
                <a:spcPts val="1000"/>
              </a:spcAft>
            </a:pPr>
            <a:r>
              <a:rPr lang="fr-FR" b="1" dirty="0"/>
              <a:t>Axe 5 : Big data et intelligence artificielle (IA)</a:t>
            </a:r>
          </a:p>
          <a:p>
            <a:pPr algn="ctr">
              <a:lnSpc>
                <a:spcPct val="115000"/>
              </a:lnSpc>
              <a:spcAft>
                <a:spcPts val="1000"/>
              </a:spcAft>
            </a:pPr>
            <a:r>
              <a:rPr lang="fr-FR" b="1" dirty="0">
                <a:latin typeface="Calibri" panose="020F0502020204030204" pitchFamily="34" charset="0"/>
                <a:ea typeface="Times New Roman" panose="02020603050405020304" pitchFamily="18" charset="0"/>
                <a:cs typeface="Arial" panose="020B0604020202020204" pitchFamily="34" charset="0"/>
              </a:rPr>
              <a:t>Intervention : Systèmes </a:t>
            </a:r>
            <a:r>
              <a:rPr lang="fr-FR" b="1">
                <a:latin typeface="Calibri" panose="020F0502020204030204" pitchFamily="34" charset="0"/>
                <a:ea typeface="Times New Roman" panose="02020603050405020304" pitchFamily="18" charset="0"/>
                <a:cs typeface="Arial" panose="020B0604020202020204" pitchFamily="34" charset="0"/>
              </a:rPr>
              <a:t>de recommandation</a:t>
            </a:r>
            <a:endParaRPr lang="fr-FR" b="1" dirty="0">
              <a:latin typeface="Calibri" panose="020F0502020204030204" pitchFamily="34" charset="0"/>
              <a:ea typeface="Times New Roman" panose="02020603050405020304" pitchFamily="18" charset="0"/>
              <a:cs typeface="Arial" panose="020B0604020202020204" pitchFamily="34" charset="0"/>
            </a:endParaRPr>
          </a:p>
          <a:p>
            <a:pPr algn="ctr">
              <a:lnSpc>
                <a:spcPct val="115000"/>
              </a:lnSpc>
              <a:spcAft>
                <a:spcPts val="1000"/>
              </a:spcAft>
            </a:pPr>
            <a:r>
              <a:rPr lang="fr-FR" b="1" dirty="0">
                <a:effectLst/>
                <a:latin typeface="Calibri" panose="020F0502020204030204" pitchFamily="34" charset="0"/>
                <a:ea typeface="Times New Roman" panose="02020603050405020304" pitchFamily="18" charset="0"/>
                <a:cs typeface="Arial" panose="020B0604020202020204" pitchFamily="34" charset="0"/>
              </a:rPr>
              <a:t>Par : Dr. Amine SENNOUNI – ESI Rabat</a:t>
            </a:r>
          </a:p>
          <a:p>
            <a:pPr algn="ctr">
              <a:lnSpc>
                <a:spcPct val="115000"/>
              </a:lnSpc>
              <a:spcAft>
                <a:spcPts val="1000"/>
              </a:spcAft>
            </a:pPr>
            <a:r>
              <a:rPr lang="fr-FR" b="1" dirty="0">
                <a:solidFill>
                  <a:srgbClr val="222222"/>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fr-FR" b="1" dirty="0">
              <a:effectLst/>
              <a:latin typeface="Calibri" panose="020F0502020204030204" pitchFamily="34" charset="0"/>
              <a:ea typeface="Times New Roman" panose="02020603050405020304" pitchFamily="18" charset="0"/>
              <a:cs typeface="Arial" panose="020B0604020202020204" pitchFamily="34" charset="0"/>
            </a:endParaRPr>
          </a:p>
          <a:p>
            <a:pPr algn="ctr"/>
            <a:endParaRPr lang="fr-FR" sz="1600" b="1" dirty="0"/>
          </a:p>
        </p:txBody>
      </p:sp>
      <p:sp>
        <p:nvSpPr>
          <p:cNvPr id="2" name="Espace réservé du numéro de diapositive 1">
            <a:extLst>
              <a:ext uri="{FF2B5EF4-FFF2-40B4-BE49-F238E27FC236}">
                <a16:creationId xmlns:a16="http://schemas.microsoft.com/office/drawing/2014/main" id="{A540CD69-A05E-40E9-9B9A-DE5CCAC98989}"/>
              </a:ext>
            </a:extLst>
          </p:cNvPr>
          <p:cNvSpPr>
            <a:spLocks noGrp="1"/>
          </p:cNvSpPr>
          <p:nvPr>
            <p:ph type="sldNum" sz="quarter" idx="12"/>
          </p:nvPr>
        </p:nvSpPr>
        <p:spPr/>
        <p:txBody>
          <a:bodyPr/>
          <a:lstStyle/>
          <a:p>
            <a:fld id="{CF4668DC-857F-487D-BFFA-8C0CA5037977}" type="slidenum">
              <a:rPr lang="fr-BE" smtClean="0"/>
              <a:t>1</a:t>
            </a:fld>
            <a:endParaRPr lang="fr-BE"/>
          </a:p>
        </p:txBody>
      </p:sp>
      <p:pic>
        <p:nvPicPr>
          <p:cNvPr id="5" name="Image 4">
            <a:extLst>
              <a:ext uri="{FF2B5EF4-FFF2-40B4-BE49-F238E27FC236}">
                <a16:creationId xmlns:a16="http://schemas.microsoft.com/office/drawing/2014/main" id="{13669C0F-BA4C-19D0-8F09-5A61F5EF5E78}"/>
              </a:ext>
            </a:extLst>
          </p:cNvPr>
          <p:cNvPicPr>
            <a:picLocks noChangeAspect="1"/>
          </p:cNvPicPr>
          <p:nvPr/>
        </p:nvPicPr>
        <p:blipFill>
          <a:blip r:embed="rId2"/>
          <a:stretch>
            <a:fillRect/>
          </a:stretch>
        </p:blipFill>
        <p:spPr>
          <a:xfrm>
            <a:off x="804862" y="136524"/>
            <a:ext cx="7534275" cy="4012555"/>
          </a:xfrm>
          <a:prstGeom prst="rect">
            <a:avLst/>
          </a:prstGeom>
        </p:spPr>
      </p:pic>
    </p:spTree>
    <p:extLst>
      <p:ext uri="{BB962C8B-B14F-4D97-AF65-F5344CB8AC3E}">
        <p14:creationId xmlns:p14="http://schemas.microsoft.com/office/powerpoint/2010/main" val="244409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85800" y="895956"/>
            <a:ext cx="6934200" cy="715963"/>
          </a:xfrm>
        </p:spPr>
        <p:txBody>
          <a:bodyPr/>
          <a:lstStyle/>
          <a:p>
            <a:r>
              <a:rPr lang="en-US" altLang="fr-FR" sz="2200" b="1" dirty="0">
                <a:solidFill>
                  <a:schemeClr val="accent2"/>
                </a:solidFill>
                <a:latin typeface="Times New Roman" panose="02020603050405020304" pitchFamily="18" charset="0"/>
                <a:cs typeface="Times New Roman" panose="02020603050405020304" pitchFamily="18" charset="0"/>
              </a:rPr>
              <a:t>1.  Définition des </a:t>
            </a:r>
            <a:r>
              <a:rPr lang="en-US" altLang="fr-FR" sz="2200" b="1" dirty="0" err="1">
                <a:solidFill>
                  <a:schemeClr val="accent2"/>
                </a:solidFill>
                <a:latin typeface="Times New Roman" panose="02020603050405020304" pitchFamily="18" charset="0"/>
                <a:cs typeface="Times New Roman" panose="02020603050405020304" pitchFamily="18" charset="0"/>
              </a:rPr>
              <a:t>paramètres</a:t>
            </a:r>
            <a:r>
              <a:rPr lang="en-US" altLang="fr-FR" sz="2200" b="1" dirty="0">
                <a:solidFill>
                  <a:schemeClr val="accent2"/>
                </a:solidFill>
                <a:latin typeface="Times New Roman" panose="02020603050405020304" pitchFamily="18" charset="0"/>
                <a:cs typeface="Times New Roman" panose="02020603050405020304" pitchFamily="18" charset="0"/>
              </a:rPr>
              <a:t> d’un SR</a:t>
            </a:r>
          </a:p>
        </p:txBody>
      </p:sp>
      <p:sp>
        <p:nvSpPr>
          <p:cNvPr id="4" name="Rectangle 3"/>
          <p:cNvSpPr>
            <a:spLocks noGrp="1" noChangeArrowheads="1"/>
          </p:cNvSpPr>
          <p:nvPr>
            <p:ph idx="1"/>
          </p:nvPr>
        </p:nvSpPr>
        <p:spPr>
          <a:xfrm>
            <a:off x="1691680" y="1700808"/>
            <a:ext cx="7632848" cy="4680520"/>
          </a:xfrm>
        </p:spPr>
        <p:txBody>
          <a:bodyPr>
            <a:normAutofit/>
          </a:bodyPr>
          <a:lstStyle/>
          <a:p>
            <a:pPr eaLnBrk="1" hangingPunct="1">
              <a:buFont typeface="Wingdings" panose="05000000000000000000" pitchFamily="2" charset="2"/>
              <a:buChar char="§"/>
            </a:pPr>
            <a:r>
              <a:rPr lang="fr-CA" sz="2000" dirty="0">
                <a:solidFill>
                  <a:schemeClr val="tx1"/>
                </a:solidFill>
                <a:latin typeface="Times New Roman" panose="02020603050405020304" pitchFamily="18" charset="0"/>
                <a:cs typeface="Times New Roman" panose="02020603050405020304" pitchFamily="18" charset="0"/>
              </a:rPr>
              <a:t>Ensemble d’usagers : </a:t>
            </a:r>
          </a:p>
          <a:p>
            <a:pPr eaLnBrk="1" hangingPunct="1"/>
            <a:endParaRPr lang="fr-CA" sz="2000" dirty="0">
              <a:solidFill>
                <a:schemeClr val="tx1"/>
              </a:solidFill>
              <a:latin typeface="Times New Roman" panose="02020603050405020304" pitchFamily="18" charset="0"/>
              <a:cs typeface="Times New Roman" panose="02020603050405020304" pitchFamily="18" charset="0"/>
            </a:endParaRPr>
          </a:p>
          <a:p>
            <a:pPr eaLnBrk="1" hangingPunct="1"/>
            <a:r>
              <a:rPr lang="fr-CA" sz="2000" dirty="0">
                <a:solidFill>
                  <a:schemeClr val="tx1"/>
                </a:solidFill>
                <a:latin typeface="Times New Roman" panose="02020603050405020304" pitchFamily="18" charset="0"/>
                <a:cs typeface="Times New Roman" panose="02020603050405020304" pitchFamily="18" charset="0"/>
              </a:rPr>
              <a:t>Ensemble d’objets:</a:t>
            </a:r>
          </a:p>
          <a:p>
            <a:pPr eaLnBrk="1" hangingPunct="1"/>
            <a:endParaRPr lang="fr-CA" sz="2000" dirty="0">
              <a:solidFill>
                <a:schemeClr val="tx1"/>
              </a:solidFill>
              <a:latin typeface="Times New Roman" panose="02020603050405020304" pitchFamily="18" charset="0"/>
              <a:cs typeface="Times New Roman" panose="02020603050405020304" pitchFamily="18" charset="0"/>
            </a:endParaRPr>
          </a:p>
          <a:p>
            <a:pPr eaLnBrk="1" hangingPunct="1"/>
            <a:r>
              <a:rPr lang="fr-CA" sz="2000" dirty="0">
                <a:solidFill>
                  <a:schemeClr val="tx1"/>
                </a:solidFill>
                <a:latin typeface="Times New Roman" panose="02020603050405020304" pitchFamily="18" charset="0"/>
                <a:cs typeface="Times New Roman" panose="02020603050405020304" pitchFamily="18" charset="0"/>
              </a:rPr>
              <a:t>Ensemble de notations enregistrées :</a:t>
            </a:r>
          </a:p>
          <a:p>
            <a:pPr lvl="1" eaLnBrk="1" hangingPunct="1"/>
            <a:endParaRPr lang="fr-CA" sz="2000" dirty="0">
              <a:solidFill>
                <a:schemeClr val="tx1"/>
              </a:solidFill>
              <a:latin typeface="Times New Roman" panose="02020603050405020304" pitchFamily="18" charset="0"/>
              <a:cs typeface="Times New Roman" panose="02020603050405020304" pitchFamily="18" charset="0"/>
            </a:endParaRPr>
          </a:p>
          <a:p>
            <a:pPr eaLnBrk="1" hangingPunct="1"/>
            <a:endParaRPr lang="fr-CA" sz="2000" dirty="0">
              <a:solidFill>
                <a:schemeClr val="tx1"/>
              </a:solidFill>
              <a:latin typeface="Times New Roman" panose="02020603050405020304" pitchFamily="18" charset="0"/>
              <a:cs typeface="Times New Roman" panose="02020603050405020304" pitchFamily="18" charset="0"/>
            </a:endParaRPr>
          </a:p>
          <a:p>
            <a:pPr eaLnBrk="1" hangingPunct="1"/>
            <a:endParaRPr lang="fr-CA" sz="2000" i="1" dirty="0">
              <a:solidFill>
                <a:schemeClr val="tx1"/>
              </a:solidFill>
              <a:latin typeface="Times New Roman" panose="02020603050405020304" pitchFamily="18" charset="0"/>
              <a:cs typeface="Times New Roman" panose="02020603050405020304" pitchFamily="18" charset="0"/>
            </a:endParaRPr>
          </a:p>
          <a:p>
            <a:pPr eaLnBrk="1" hangingPunct="1"/>
            <a:endParaRPr lang="fr-CA" sz="2000" i="1" dirty="0">
              <a:solidFill>
                <a:schemeClr val="tx1"/>
              </a:solidFill>
            </a:endParaRPr>
          </a:p>
        </p:txBody>
      </p:sp>
      <p:graphicFrame>
        <p:nvGraphicFramePr>
          <p:cNvPr id="2" name="Objet 1"/>
          <p:cNvGraphicFramePr>
            <a:graphicFrameLocks noGrp="1" noChangeAspect="1"/>
          </p:cNvGraphicFramePr>
          <p:nvPr/>
        </p:nvGraphicFramePr>
        <p:xfrm>
          <a:off x="5214942" y="1571612"/>
          <a:ext cx="2082800" cy="577850"/>
        </p:xfrm>
        <a:graphic>
          <a:graphicData uri="http://schemas.openxmlformats.org/presentationml/2006/ole">
            <mc:AlternateContent xmlns:mc="http://schemas.openxmlformats.org/markup-compatibility/2006">
              <mc:Choice xmlns:v="urn:schemas-microsoft-com:vml" Requires="v">
                <p:oleObj name="Equation" r:id="rId3" imgW="1040948" imgH="228501" progId="">
                  <p:embed/>
                </p:oleObj>
              </mc:Choice>
              <mc:Fallback>
                <p:oleObj name="Equation" r:id="rId3" imgW="1040948" imgH="228501" progId="">
                  <p:embed/>
                  <p:pic>
                    <p:nvPicPr>
                      <p:cNvPr id="2" name="Objet 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4942" y="1571612"/>
                        <a:ext cx="2082800" cy="57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t 2"/>
          <p:cNvGraphicFramePr>
            <a:graphicFrameLocks noGrp="1" noChangeAspect="1"/>
          </p:cNvGraphicFramePr>
          <p:nvPr/>
        </p:nvGraphicFramePr>
        <p:xfrm>
          <a:off x="5143504" y="2357430"/>
          <a:ext cx="1752600" cy="457200"/>
        </p:xfrm>
        <a:graphic>
          <a:graphicData uri="http://schemas.openxmlformats.org/presentationml/2006/ole">
            <mc:AlternateContent xmlns:mc="http://schemas.openxmlformats.org/markup-compatibility/2006">
              <mc:Choice xmlns:v="urn:schemas-microsoft-com:vml" Requires="v">
                <p:oleObj name="Equation" r:id="rId5" imgW="876300" imgH="228600" progId="">
                  <p:embed/>
                </p:oleObj>
              </mc:Choice>
              <mc:Fallback>
                <p:oleObj name="Equation" r:id="rId5" imgW="876300" imgH="228600" progId="">
                  <p:embed/>
                  <p:pic>
                    <p:nvPicPr>
                      <p:cNvPr id="3" name="Objet 2"/>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3504" y="2357430"/>
                        <a:ext cx="17526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t 5"/>
          <p:cNvGraphicFramePr>
            <a:graphicFrameLocks noChangeAspect="1"/>
          </p:cNvGraphicFramePr>
          <p:nvPr/>
        </p:nvGraphicFramePr>
        <p:xfrm>
          <a:off x="6143636" y="3214686"/>
          <a:ext cx="436563" cy="533400"/>
        </p:xfrm>
        <a:graphic>
          <a:graphicData uri="http://schemas.openxmlformats.org/presentationml/2006/ole">
            <mc:AlternateContent xmlns:mc="http://schemas.openxmlformats.org/markup-compatibility/2006">
              <mc:Choice xmlns:v="urn:schemas-microsoft-com:vml" Requires="v">
                <p:oleObj name="Equation" r:id="rId7" imgW="228501" imgH="279279" progId="Equation.3">
                  <p:embed/>
                </p:oleObj>
              </mc:Choice>
              <mc:Fallback>
                <p:oleObj name="Equation" r:id="rId7" imgW="228501" imgH="279279" progId="Equation.3">
                  <p:embed/>
                  <p:pic>
                    <p:nvPicPr>
                      <p:cNvPr id="6" name="Obje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43636" y="3214686"/>
                        <a:ext cx="436563"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Espace réservé de la date 4">
            <a:extLst>
              <a:ext uri="{FF2B5EF4-FFF2-40B4-BE49-F238E27FC236}">
                <a16:creationId xmlns:a16="http://schemas.microsoft.com/office/drawing/2014/main" id="{901D1384-1EC8-4E31-AC82-87338B46A952}"/>
              </a:ext>
            </a:extLst>
          </p:cNvPr>
          <p:cNvSpPr>
            <a:spLocks noGrp="1"/>
          </p:cNvSpPr>
          <p:nvPr>
            <p:ph type="dt" sz="half" idx="10"/>
          </p:nvPr>
        </p:nvSpPr>
        <p:spPr/>
        <p:txBody>
          <a:bodyPr/>
          <a:lstStyle/>
          <a:p>
            <a:fld id="{C506F1F7-6045-49EF-81B6-17B619462B6F}" type="datetime1">
              <a:rPr lang="fr-FR" smtClean="0"/>
              <a:t>28/05/2022</a:t>
            </a:fld>
            <a:endParaRPr lang="fr-BE"/>
          </a:p>
        </p:txBody>
      </p:sp>
      <p:sp>
        <p:nvSpPr>
          <p:cNvPr id="7" name="Espace réservé du numéro de diapositive 6">
            <a:extLst>
              <a:ext uri="{FF2B5EF4-FFF2-40B4-BE49-F238E27FC236}">
                <a16:creationId xmlns:a16="http://schemas.microsoft.com/office/drawing/2014/main" id="{1DF50860-2982-429F-AEF8-E2D51B646FDE}"/>
              </a:ext>
            </a:extLst>
          </p:cNvPr>
          <p:cNvSpPr>
            <a:spLocks noGrp="1"/>
          </p:cNvSpPr>
          <p:nvPr>
            <p:ph type="sldNum" sz="quarter" idx="12"/>
          </p:nvPr>
        </p:nvSpPr>
        <p:spPr/>
        <p:txBody>
          <a:bodyPr/>
          <a:lstStyle/>
          <a:p>
            <a:fld id="{CF4668DC-857F-487D-BFFA-8C0CA5037977}" type="slidenum">
              <a:rPr lang="fr-BE" smtClean="0"/>
              <a:t>10</a:t>
            </a:fld>
            <a:endParaRPr lang="fr-BE" dirty="0"/>
          </a:p>
        </p:txBody>
      </p:sp>
      <p:sp>
        <p:nvSpPr>
          <p:cNvPr id="12" name="AutoShape 6">
            <a:extLst>
              <a:ext uri="{FF2B5EF4-FFF2-40B4-BE49-F238E27FC236}">
                <a16:creationId xmlns:a16="http://schemas.microsoft.com/office/drawing/2014/main" id="{EF6E6EA9-D18E-473C-9075-743F201374E6}"/>
              </a:ext>
            </a:extLst>
          </p:cNvPr>
          <p:cNvSpPr>
            <a:spLocks noChangeArrowheads="1"/>
          </p:cNvSpPr>
          <p:nvPr/>
        </p:nvSpPr>
        <p:spPr bwMode="auto">
          <a:xfrm>
            <a:off x="-27475" y="16115"/>
            <a:ext cx="9144000" cy="792000"/>
          </a:xfrm>
          <a:prstGeom prst="flowChartDocument">
            <a:avLst/>
          </a:prstGeom>
          <a:solidFill>
            <a:srgbClr val="4A7EBB"/>
          </a:solidFill>
          <a:ln w="9525" algn="ctr">
            <a:solidFill>
              <a:schemeClr val="bg1">
                <a:lumMod val="50000"/>
              </a:schemeClr>
            </a:solidFill>
            <a:miter lim="800000"/>
            <a:headEnd/>
            <a:tailEnd/>
          </a:ln>
          <a:effectLst/>
        </p:spPr>
        <p:txBody>
          <a:bodyPr wrap="none" lIns="82468" tIns="41234" rIns="82468" bIns="41234" anchor="ctr"/>
          <a:lstStyle/>
          <a:p>
            <a:pPr algn="ctr" defTabSz="824718" eaLnBrk="0" fontAlgn="base" hangingPunct="0">
              <a:spcBef>
                <a:spcPct val="0"/>
              </a:spcBef>
              <a:spcAft>
                <a:spcPct val="0"/>
              </a:spcAft>
              <a:defRPr/>
            </a:pPr>
            <a:endParaRPr kumimoji="1" lang="en-US" sz="4300" b="1">
              <a:solidFill>
                <a:srgbClr val="000000"/>
              </a:solidFill>
              <a:latin typeface="Agency FB" pitchFamily="34" charset="0"/>
            </a:endParaRPr>
          </a:p>
        </p:txBody>
      </p:sp>
      <p:sp>
        <p:nvSpPr>
          <p:cNvPr id="14" name="Rectangle 13">
            <a:extLst>
              <a:ext uri="{FF2B5EF4-FFF2-40B4-BE49-F238E27FC236}">
                <a16:creationId xmlns:a16="http://schemas.microsoft.com/office/drawing/2014/main" id="{56223BCA-3D58-411E-A697-95B5A790DB1B}"/>
              </a:ext>
            </a:extLst>
          </p:cNvPr>
          <p:cNvSpPr/>
          <p:nvPr/>
        </p:nvSpPr>
        <p:spPr>
          <a:xfrm>
            <a:off x="1619672" y="116933"/>
            <a:ext cx="6197168" cy="452605"/>
          </a:xfrm>
          <a:prstGeom prst="rect">
            <a:avLst/>
          </a:prstGeom>
        </p:spPr>
        <p:txBody>
          <a:bodyPr wrap="square" lIns="82468" tIns="41234" rIns="82468" bIns="41234">
            <a:spAutoFit/>
          </a:bodyPr>
          <a:lstStyle/>
          <a:p>
            <a:pPr algn="ctr" defTabSz="824718" fontAlgn="base">
              <a:spcBef>
                <a:spcPct val="0"/>
              </a:spcBef>
              <a:spcAft>
                <a:spcPct val="0"/>
              </a:spcAft>
            </a:pPr>
            <a:r>
              <a:rPr kumimoji="1" lang="en-US" sz="2400" b="1" dirty="0">
                <a:solidFill>
                  <a:schemeClr val="bg1"/>
                </a:solidFill>
                <a:latin typeface="+mj-lt"/>
              </a:rPr>
              <a:t>Les approaches des SR</a:t>
            </a:r>
            <a:endParaRPr lang="fr-FR" dirty="0">
              <a:solidFill>
                <a:schemeClr val="bg1"/>
              </a:solidFill>
              <a:latin typeface="+mj-lt"/>
            </a:endParaRPr>
          </a:p>
        </p:txBody>
      </p:sp>
      <p:pic>
        <p:nvPicPr>
          <p:cNvPr id="15" name="Picture 2">
            <a:extLst>
              <a:ext uri="{FF2B5EF4-FFF2-40B4-BE49-F238E27FC236}">
                <a16:creationId xmlns:a16="http://schemas.microsoft.com/office/drawing/2014/main" id="{148C90B0-29C2-4F86-B0F8-3EFA6107A4DE}"/>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2411760" y="89769"/>
            <a:ext cx="553534" cy="576000"/>
          </a:xfrm>
          <a:prstGeom prst="rect">
            <a:avLst/>
          </a:prstGeom>
          <a:noFill/>
          <a:ln w="9525">
            <a:noFill/>
            <a:miter lim="800000"/>
            <a:headEnd/>
            <a:tailEnd/>
          </a:ln>
        </p:spPr>
      </p:pic>
    </p:spTree>
    <p:extLst>
      <p:ext uri="{BB962C8B-B14F-4D97-AF65-F5344CB8AC3E}">
        <p14:creationId xmlns:p14="http://schemas.microsoft.com/office/powerpoint/2010/main" val="154134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0418"/>
                                        </p:tgtEl>
                                        <p:attrNameLst>
                                          <p:attrName>style.visibility</p:attrName>
                                        </p:attrNameLst>
                                      </p:cBhvr>
                                      <p:to>
                                        <p:strVal val="visible"/>
                                      </p:to>
                                    </p:set>
                                    <p:anim calcmode="lin" valueType="num">
                                      <p:cBhvr additive="base">
                                        <p:cTn id="22" dur="500" fill="hold"/>
                                        <p:tgtEl>
                                          <p:spTgt spid="60418"/>
                                        </p:tgtEl>
                                        <p:attrNameLst>
                                          <p:attrName>ppt_x</p:attrName>
                                        </p:attrNameLst>
                                      </p:cBhvr>
                                      <p:tavLst>
                                        <p:tav tm="0">
                                          <p:val>
                                            <p:strVal val="#ppt_x"/>
                                          </p:val>
                                        </p:tav>
                                        <p:tav tm="100000">
                                          <p:val>
                                            <p:strVal val="#ppt_x"/>
                                          </p:val>
                                        </p:tav>
                                      </p:tavLst>
                                    </p:anim>
                                    <p:anim calcmode="lin" valueType="num">
                                      <p:cBhvr additive="base">
                                        <p:cTn id="23" dur="500" fill="hold"/>
                                        <p:tgtEl>
                                          <p:spTgt spid="604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914400" y="2062989"/>
            <a:ext cx="7315200" cy="4191000"/>
          </a:xfrm>
        </p:spPr>
        <p:txBody>
          <a:bodyPr/>
          <a:lstStyle/>
          <a:p>
            <a:pPr marL="0" indent="0">
              <a:buNone/>
            </a:pPr>
            <a:r>
              <a:rPr lang="fr-FR" sz="2200" b="1" dirty="0">
                <a:solidFill>
                  <a:schemeClr val="accent2"/>
                </a:solidFill>
                <a:latin typeface="Times New Roman" panose="02020603050405020304" pitchFamily="18" charset="0"/>
                <a:cs typeface="Times New Roman" panose="02020603050405020304" pitchFamily="18" charset="0"/>
              </a:rPr>
              <a:t>2. Approche personnalisée basique (1/2):</a:t>
            </a:r>
          </a:p>
          <a:p>
            <a:endParaRPr lang="fr-FR" dirty="0"/>
          </a:p>
        </p:txBody>
      </p:sp>
      <p:sp>
        <p:nvSpPr>
          <p:cNvPr id="5" name="Rectangle à coins arrondis 4"/>
          <p:cNvSpPr/>
          <p:nvPr/>
        </p:nvSpPr>
        <p:spPr>
          <a:xfrm>
            <a:off x="1027101" y="3061671"/>
            <a:ext cx="6626001" cy="1580186"/>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fr-FR" sz="2200" dirty="0">
                <a:solidFill>
                  <a:schemeClr val="tx1"/>
                </a:solidFill>
                <a:latin typeface="Times New Roman" panose="02020603050405020304" pitchFamily="18" charset="0"/>
                <a:cs typeface="Times New Roman" panose="02020603050405020304" pitchFamily="18" charset="0"/>
              </a:rPr>
              <a:t>C’est une approche qui consiste à faire des recommandations à l’utilisateur sur la base de son  comportement et usage passé mais sous une forme générale .</a:t>
            </a:r>
          </a:p>
          <a:p>
            <a:pPr>
              <a:defRPr/>
            </a:pPr>
            <a:endParaRPr lang="fr-FR" dirty="0">
              <a:solidFill>
                <a:schemeClr val="tx1"/>
              </a:solidFill>
              <a:latin typeface="Gill Sans MT" pitchFamily="34" charset="0"/>
            </a:endParaRPr>
          </a:p>
        </p:txBody>
      </p:sp>
      <p:sp>
        <p:nvSpPr>
          <p:cNvPr id="4" name="Espace réservé de la date 3">
            <a:extLst>
              <a:ext uri="{FF2B5EF4-FFF2-40B4-BE49-F238E27FC236}">
                <a16:creationId xmlns:a16="http://schemas.microsoft.com/office/drawing/2014/main" id="{619A0BC6-8C13-4527-83F2-A3A241BBE1FF}"/>
              </a:ext>
            </a:extLst>
          </p:cNvPr>
          <p:cNvSpPr>
            <a:spLocks noGrp="1"/>
          </p:cNvSpPr>
          <p:nvPr>
            <p:ph type="dt" sz="half" idx="10"/>
          </p:nvPr>
        </p:nvSpPr>
        <p:spPr/>
        <p:txBody>
          <a:bodyPr/>
          <a:lstStyle/>
          <a:p>
            <a:fld id="{4664D8A0-C7AA-4AE8-BCF5-70C990F25BC2}" type="datetime1">
              <a:rPr lang="fr-FR" smtClean="0"/>
              <a:t>28/05/2022</a:t>
            </a:fld>
            <a:endParaRPr lang="fr-BE"/>
          </a:p>
        </p:txBody>
      </p:sp>
      <p:sp>
        <p:nvSpPr>
          <p:cNvPr id="6" name="Espace réservé du numéro de diapositive 5">
            <a:extLst>
              <a:ext uri="{FF2B5EF4-FFF2-40B4-BE49-F238E27FC236}">
                <a16:creationId xmlns:a16="http://schemas.microsoft.com/office/drawing/2014/main" id="{2E0316A7-8784-4900-994C-61E4BE2C2A7B}"/>
              </a:ext>
            </a:extLst>
          </p:cNvPr>
          <p:cNvSpPr>
            <a:spLocks noGrp="1"/>
          </p:cNvSpPr>
          <p:nvPr>
            <p:ph type="sldNum" sz="quarter" idx="12"/>
          </p:nvPr>
        </p:nvSpPr>
        <p:spPr/>
        <p:txBody>
          <a:bodyPr/>
          <a:lstStyle/>
          <a:p>
            <a:fld id="{CF4668DC-857F-487D-BFFA-8C0CA5037977}" type="slidenum">
              <a:rPr lang="fr-BE" smtClean="0"/>
              <a:t>11</a:t>
            </a:fld>
            <a:endParaRPr lang="fr-BE"/>
          </a:p>
        </p:txBody>
      </p:sp>
      <p:sp>
        <p:nvSpPr>
          <p:cNvPr id="8" name="Titre 7">
            <a:extLst>
              <a:ext uri="{FF2B5EF4-FFF2-40B4-BE49-F238E27FC236}">
                <a16:creationId xmlns:a16="http://schemas.microsoft.com/office/drawing/2014/main" id="{E6062A6C-6346-4089-84C8-5660AD64B5B2}"/>
              </a:ext>
            </a:extLst>
          </p:cNvPr>
          <p:cNvSpPr>
            <a:spLocks noGrp="1"/>
          </p:cNvSpPr>
          <p:nvPr>
            <p:ph type="title"/>
          </p:nvPr>
        </p:nvSpPr>
        <p:spPr/>
        <p:txBody>
          <a:bodyPr/>
          <a:lstStyle/>
          <a:p>
            <a:endParaRPr lang="fr-FR"/>
          </a:p>
        </p:txBody>
      </p:sp>
      <p:sp>
        <p:nvSpPr>
          <p:cNvPr id="10" name="AutoShape 6">
            <a:extLst>
              <a:ext uri="{FF2B5EF4-FFF2-40B4-BE49-F238E27FC236}">
                <a16:creationId xmlns:a16="http://schemas.microsoft.com/office/drawing/2014/main" id="{EB701315-4673-4BFC-A9A7-C0523FBEE638}"/>
              </a:ext>
            </a:extLst>
          </p:cNvPr>
          <p:cNvSpPr>
            <a:spLocks noChangeArrowheads="1"/>
          </p:cNvSpPr>
          <p:nvPr/>
        </p:nvSpPr>
        <p:spPr bwMode="auto">
          <a:xfrm>
            <a:off x="-27475" y="16115"/>
            <a:ext cx="9144000" cy="792000"/>
          </a:xfrm>
          <a:prstGeom prst="flowChartDocument">
            <a:avLst/>
          </a:prstGeom>
          <a:solidFill>
            <a:srgbClr val="4A7EBB"/>
          </a:solidFill>
          <a:ln w="9525" algn="ctr">
            <a:solidFill>
              <a:schemeClr val="bg1">
                <a:lumMod val="50000"/>
              </a:schemeClr>
            </a:solidFill>
            <a:miter lim="800000"/>
            <a:headEnd/>
            <a:tailEnd/>
          </a:ln>
          <a:effectLst/>
        </p:spPr>
        <p:txBody>
          <a:bodyPr wrap="none" lIns="82468" tIns="41234" rIns="82468" bIns="41234" anchor="ctr"/>
          <a:lstStyle/>
          <a:p>
            <a:pPr algn="ctr" defTabSz="824718" eaLnBrk="0" fontAlgn="base" hangingPunct="0">
              <a:spcBef>
                <a:spcPct val="0"/>
              </a:spcBef>
              <a:spcAft>
                <a:spcPct val="0"/>
              </a:spcAft>
              <a:defRPr/>
            </a:pPr>
            <a:endParaRPr kumimoji="1" lang="en-US" sz="4300" b="1">
              <a:solidFill>
                <a:srgbClr val="000000"/>
              </a:solidFill>
              <a:latin typeface="Agency FB" pitchFamily="34" charset="0"/>
            </a:endParaRPr>
          </a:p>
        </p:txBody>
      </p:sp>
      <p:sp>
        <p:nvSpPr>
          <p:cNvPr id="11" name="Rectangle 10">
            <a:extLst>
              <a:ext uri="{FF2B5EF4-FFF2-40B4-BE49-F238E27FC236}">
                <a16:creationId xmlns:a16="http://schemas.microsoft.com/office/drawing/2014/main" id="{51770AFB-51E5-41E2-B27B-DEC09DE50C07}"/>
              </a:ext>
            </a:extLst>
          </p:cNvPr>
          <p:cNvSpPr/>
          <p:nvPr/>
        </p:nvSpPr>
        <p:spPr>
          <a:xfrm>
            <a:off x="1619672" y="116933"/>
            <a:ext cx="6197168" cy="452605"/>
          </a:xfrm>
          <a:prstGeom prst="rect">
            <a:avLst/>
          </a:prstGeom>
        </p:spPr>
        <p:txBody>
          <a:bodyPr wrap="square" lIns="82468" tIns="41234" rIns="82468" bIns="41234">
            <a:spAutoFit/>
          </a:bodyPr>
          <a:lstStyle/>
          <a:p>
            <a:pPr algn="ctr" defTabSz="824718" fontAlgn="base">
              <a:spcBef>
                <a:spcPct val="0"/>
              </a:spcBef>
              <a:spcAft>
                <a:spcPct val="0"/>
              </a:spcAft>
            </a:pPr>
            <a:r>
              <a:rPr kumimoji="1" lang="en-US" sz="2400" b="1" dirty="0">
                <a:solidFill>
                  <a:schemeClr val="bg1"/>
                </a:solidFill>
                <a:latin typeface="+mj-lt"/>
              </a:rPr>
              <a:t>Les approaches des SR</a:t>
            </a:r>
            <a:endParaRPr lang="fr-FR" dirty="0">
              <a:solidFill>
                <a:schemeClr val="bg1"/>
              </a:solidFill>
              <a:latin typeface="+mj-lt"/>
            </a:endParaRPr>
          </a:p>
        </p:txBody>
      </p:sp>
      <p:pic>
        <p:nvPicPr>
          <p:cNvPr id="12" name="Picture 2">
            <a:extLst>
              <a:ext uri="{FF2B5EF4-FFF2-40B4-BE49-F238E27FC236}">
                <a16:creationId xmlns:a16="http://schemas.microsoft.com/office/drawing/2014/main" id="{0A24E644-6614-4778-A863-02F3663AD0C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11760" y="89769"/>
            <a:ext cx="553534" cy="576000"/>
          </a:xfrm>
          <a:prstGeom prst="rect">
            <a:avLst/>
          </a:prstGeom>
          <a:noFill/>
          <a:ln w="9525">
            <a:noFill/>
            <a:miter lim="800000"/>
            <a:headEnd/>
            <a:tailEnd/>
          </a:ln>
        </p:spPr>
      </p:pic>
    </p:spTree>
    <p:extLst>
      <p:ext uri="{BB962C8B-B14F-4D97-AF65-F5344CB8AC3E}">
        <p14:creationId xmlns:p14="http://schemas.microsoft.com/office/powerpoint/2010/main" val="21042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podcastscience.fm/wp-content/uploads/2012/04/profile_livres.png"/>
          <p:cNvPicPr>
            <a:picLocks noGrp="1" noChangeAspect="1" noChangeArrowheads="1"/>
          </p:cNvPicPr>
          <p:nvPr>
            <p:ph idx="1"/>
          </p:nvPr>
        </p:nvPicPr>
        <p:blipFill>
          <a:blip r:embed="rId3" cstate="print"/>
          <a:srcRect/>
          <a:stretch>
            <a:fillRect/>
          </a:stretch>
        </p:blipFill>
        <p:spPr bwMode="auto">
          <a:xfrm>
            <a:off x="2123728" y="2132856"/>
            <a:ext cx="6653133" cy="3694446"/>
          </a:xfrm>
          <a:prstGeom prst="rect">
            <a:avLst/>
          </a:prstGeom>
          <a:noFill/>
        </p:spPr>
      </p:pic>
      <p:sp>
        <p:nvSpPr>
          <p:cNvPr id="2" name="Rectangle 1"/>
          <p:cNvSpPr/>
          <p:nvPr/>
        </p:nvSpPr>
        <p:spPr>
          <a:xfrm>
            <a:off x="1691680" y="1627639"/>
            <a:ext cx="5256584" cy="430887"/>
          </a:xfrm>
          <a:prstGeom prst="rect">
            <a:avLst/>
          </a:prstGeom>
        </p:spPr>
        <p:txBody>
          <a:bodyPr wrap="square">
            <a:spAutoFit/>
          </a:bodyPr>
          <a:lstStyle/>
          <a:p>
            <a:r>
              <a:rPr lang="fr-FR" sz="2200" b="1" kern="0" dirty="0">
                <a:solidFill>
                  <a:srgbClr val="005AB6"/>
                </a:solidFill>
                <a:latin typeface="Times New Roman" panose="02020603050405020304" pitchFamily="18" charset="0"/>
                <a:ea typeface="+mj-ea"/>
                <a:cs typeface="Times New Roman" panose="02020603050405020304" pitchFamily="18" charset="0"/>
              </a:rPr>
              <a:t>2</a:t>
            </a:r>
            <a:r>
              <a:rPr kumimoji="0" lang="fr-FR" sz="2200" b="1" i="0" u="none" strike="noStrike" kern="0" cap="none" spc="0" normalizeH="0" baseline="0" noProof="0" dirty="0">
                <a:ln>
                  <a:noFill/>
                </a:ln>
                <a:solidFill>
                  <a:srgbClr val="005AB6"/>
                </a:solidFill>
                <a:effectLst/>
                <a:uLnTx/>
                <a:uFillTx/>
                <a:latin typeface="Times New Roman" panose="02020603050405020304" pitchFamily="18" charset="0"/>
                <a:ea typeface="+mj-ea"/>
                <a:cs typeface="Times New Roman" panose="02020603050405020304" pitchFamily="18" charset="0"/>
              </a:rPr>
              <a:t>. Approche personnalisée basique</a:t>
            </a:r>
            <a:r>
              <a:rPr kumimoji="0" lang="fr-FR" sz="2200" b="1" i="0" u="none" strike="noStrike" kern="0" cap="none" spc="0" normalizeH="0" noProof="0" dirty="0">
                <a:ln>
                  <a:noFill/>
                </a:ln>
                <a:solidFill>
                  <a:srgbClr val="005AB6"/>
                </a:solidFill>
                <a:effectLst/>
                <a:uLnTx/>
                <a:uFillTx/>
                <a:latin typeface="Times New Roman" panose="02020603050405020304" pitchFamily="18" charset="0"/>
                <a:ea typeface="+mj-ea"/>
                <a:cs typeface="Times New Roman" panose="02020603050405020304" pitchFamily="18" charset="0"/>
              </a:rPr>
              <a:t> (2/2)</a:t>
            </a:r>
            <a:endParaRPr lang="fr-FR" dirty="0"/>
          </a:p>
        </p:txBody>
      </p:sp>
      <p:sp>
        <p:nvSpPr>
          <p:cNvPr id="5" name="Espace réservé de la date 4">
            <a:extLst>
              <a:ext uri="{FF2B5EF4-FFF2-40B4-BE49-F238E27FC236}">
                <a16:creationId xmlns:a16="http://schemas.microsoft.com/office/drawing/2014/main" id="{435C28C7-C57D-4B6C-96B9-35709AAF6E74}"/>
              </a:ext>
            </a:extLst>
          </p:cNvPr>
          <p:cNvSpPr>
            <a:spLocks noGrp="1"/>
          </p:cNvSpPr>
          <p:nvPr>
            <p:ph type="dt" sz="half" idx="10"/>
          </p:nvPr>
        </p:nvSpPr>
        <p:spPr/>
        <p:txBody>
          <a:bodyPr/>
          <a:lstStyle/>
          <a:p>
            <a:fld id="{C14037D5-D230-432D-8887-FB82B76CC3BF}" type="datetime1">
              <a:rPr lang="fr-FR" smtClean="0"/>
              <a:t>28/05/2022</a:t>
            </a:fld>
            <a:endParaRPr lang="fr-BE"/>
          </a:p>
        </p:txBody>
      </p:sp>
      <p:sp>
        <p:nvSpPr>
          <p:cNvPr id="6" name="Espace réservé du numéro de diapositive 5">
            <a:extLst>
              <a:ext uri="{FF2B5EF4-FFF2-40B4-BE49-F238E27FC236}">
                <a16:creationId xmlns:a16="http://schemas.microsoft.com/office/drawing/2014/main" id="{8D1E9481-24FB-4916-93CF-953910A8C2F0}"/>
              </a:ext>
            </a:extLst>
          </p:cNvPr>
          <p:cNvSpPr>
            <a:spLocks noGrp="1"/>
          </p:cNvSpPr>
          <p:nvPr>
            <p:ph type="sldNum" sz="quarter" idx="12"/>
          </p:nvPr>
        </p:nvSpPr>
        <p:spPr/>
        <p:txBody>
          <a:bodyPr/>
          <a:lstStyle/>
          <a:p>
            <a:fld id="{CF4668DC-857F-487D-BFFA-8C0CA5037977}" type="slidenum">
              <a:rPr lang="fr-BE" smtClean="0"/>
              <a:t>12</a:t>
            </a:fld>
            <a:endParaRPr lang="fr-BE"/>
          </a:p>
        </p:txBody>
      </p:sp>
      <p:sp>
        <p:nvSpPr>
          <p:cNvPr id="8" name="Titre 7">
            <a:extLst>
              <a:ext uri="{FF2B5EF4-FFF2-40B4-BE49-F238E27FC236}">
                <a16:creationId xmlns:a16="http://schemas.microsoft.com/office/drawing/2014/main" id="{181BAFF4-9E08-4005-83D5-EE8D4CE59B0A}"/>
              </a:ext>
            </a:extLst>
          </p:cNvPr>
          <p:cNvSpPr>
            <a:spLocks noGrp="1"/>
          </p:cNvSpPr>
          <p:nvPr>
            <p:ph type="title"/>
          </p:nvPr>
        </p:nvSpPr>
        <p:spPr/>
        <p:txBody>
          <a:bodyPr/>
          <a:lstStyle/>
          <a:p>
            <a:endParaRPr lang="fr-FR"/>
          </a:p>
        </p:txBody>
      </p:sp>
      <p:sp>
        <p:nvSpPr>
          <p:cNvPr id="10" name="AutoShape 6">
            <a:extLst>
              <a:ext uri="{FF2B5EF4-FFF2-40B4-BE49-F238E27FC236}">
                <a16:creationId xmlns:a16="http://schemas.microsoft.com/office/drawing/2014/main" id="{A5561B0C-857D-466F-AF09-1304EBFF3734}"/>
              </a:ext>
            </a:extLst>
          </p:cNvPr>
          <p:cNvSpPr>
            <a:spLocks noChangeArrowheads="1"/>
          </p:cNvSpPr>
          <p:nvPr/>
        </p:nvSpPr>
        <p:spPr bwMode="auto">
          <a:xfrm>
            <a:off x="-27475" y="16115"/>
            <a:ext cx="9144000" cy="792000"/>
          </a:xfrm>
          <a:prstGeom prst="flowChartDocument">
            <a:avLst/>
          </a:prstGeom>
          <a:solidFill>
            <a:srgbClr val="4A7EBB"/>
          </a:solidFill>
          <a:ln w="9525" algn="ctr">
            <a:solidFill>
              <a:schemeClr val="bg1">
                <a:lumMod val="50000"/>
              </a:schemeClr>
            </a:solidFill>
            <a:miter lim="800000"/>
            <a:headEnd/>
            <a:tailEnd/>
          </a:ln>
          <a:effectLst/>
        </p:spPr>
        <p:txBody>
          <a:bodyPr wrap="none" lIns="82468" tIns="41234" rIns="82468" bIns="41234" anchor="ctr"/>
          <a:lstStyle/>
          <a:p>
            <a:pPr algn="ctr" defTabSz="824718" eaLnBrk="0" fontAlgn="base" hangingPunct="0">
              <a:spcBef>
                <a:spcPct val="0"/>
              </a:spcBef>
              <a:spcAft>
                <a:spcPct val="0"/>
              </a:spcAft>
              <a:defRPr/>
            </a:pPr>
            <a:endParaRPr kumimoji="1" lang="en-US" sz="4300" b="1">
              <a:solidFill>
                <a:srgbClr val="000000"/>
              </a:solidFill>
              <a:latin typeface="Agency FB" pitchFamily="34" charset="0"/>
            </a:endParaRPr>
          </a:p>
        </p:txBody>
      </p:sp>
      <p:sp>
        <p:nvSpPr>
          <p:cNvPr id="11" name="Rectangle 10">
            <a:extLst>
              <a:ext uri="{FF2B5EF4-FFF2-40B4-BE49-F238E27FC236}">
                <a16:creationId xmlns:a16="http://schemas.microsoft.com/office/drawing/2014/main" id="{0B8CFF34-5468-4103-BE1B-1CCC928EFDB5}"/>
              </a:ext>
            </a:extLst>
          </p:cNvPr>
          <p:cNvSpPr/>
          <p:nvPr/>
        </p:nvSpPr>
        <p:spPr>
          <a:xfrm>
            <a:off x="1619672" y="116933"/>
            <a:ext cx="6197168" cy="452605"/>
          </a:xfrm>
          <a:prstGeom prst="rect">
            <a:avLst/>
          </a:prstGeom>
        </p:spPr>
        <p:txBody>
          <a:bodyPr wrap="square" lIns="82468" tIns="41234" rIns="82468" bIns="41234">
            <a:spAutoFit/>
          </a:bodyPr>
          <a:lstStyle/>
          <a:p>
            <a:pPr algn="ctr" defTabSz="824718" fontAlgn="base">
              <a:spcBef>
                <a:spcPct val="0"/>
              </a:spcBef>
              <a:spcAft>
                <a:spcPct val="0"/>
              </a:spcAft>
            </a:pPr>
            <a:r>
              <a:rPr kumimoji="1" lang="en-US" sz="2400" b="1" dirty="0">
                <a:solidFill>
                  <a:schemeClr val="bg1"/>
                </a:solidFill>
                <a:latin typeface="+mj-lt"/>
              </a:rPr>
              <a:t>Les approaches des SR</a:t>
            </a:r>
            <a:endParaRPr lang="fr-FR" dirty="0">
              <a:solidFill>
                <a:schemeClr val="bg1"/>
              </a:solidFill>
              <a:latin typeface="+mj-lt"/>
            </a:endParaRPr>
          </a:p>
        </p:txBody>
      </p:sp>
      <p:pic>
        <p:nvPicPr>
          <p:cNvPr id="12" name="Picture 2">
            <a:extLst>
              <a:ext uri="{FF2B5EF4-FFF2-40B4-BE49-F238E27FC236}">
                <a16:creationId xmlns:a16="http://schemas.microsoft.com/office/drawing/2014/main" id="{8A82EBE4-6E15-4562-8280-B5364DEFB87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411760" y="89769"/>
            <a:ext cx="553534" cy="576000"/>
          </a:xfrm>
          <a:prstGeom prst="rect">
            <a:avLst/>
          </a:prstGeom>
          <a:noFill/>
          <a:ln w="9525">
            <a:noFill/>
            <a:miter lim="800000"/>
            <a:headEnd/>
            <a:tailEnd/>
          </a:ln>
        </p:spPr>
      </p:pic>
    </p:spTree>
    <p:extLst>
      <p:ext uri="{BB962C8B-B14F-4D97-AF65-F5344CB8AC3E}">
        <p14:creationId xmlns:p14="http://schemas.microsoft.com/office/powerpoint/2010/main" val="2172268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486398" y="1508497"/>
            <a:ext cx="6552728" cy="3960440"/>
          </a:xfrm>
        </p:spPr>
        <p:txBody>
          <a:bodyPr/>
          <a:lstStyle/>
          <a:p>
            <a:pPr marL="0" indent="0">
              <a:buNone/>
            </a:pPr>
            <a:r>
              <a:rPr lang="fr-FR" sz="2200" b="1" dirty="0">
                <a:solidFill>
                  <a:schemeClr val="accent2"/>
                </a:solidFill>
                <a:latin typeface="Times New Roman" panose="02020603050405020304" pitchFamily="18" charset="0"/>
                <a:cs typeface="Times New Roman" panose="02020603050405020304" pitchFamily="18" charset="0"/>
              </a:rPr>
              <a:t>3. Approche Contenu - Objet (1/4):</a:t>
            </a:r>
          </a:p>
          <a:p>
            <a:pPr marL="0" indent="0">
              <a:buNone/>
            </a:pPr>
            <a:endParaRPr lang="fr-FR" sz="2200" b="1" dirty="0">
              <a:solidFill>
                <a:schemeClr val="accent2"/>
              </a:solidFill>
              <a:latin typeface="Times New Roman" panose="02020603050405020304" pitchFamily="18" charset="0"/>
              <a:cs typeface="Times New Roman" panose="02020603050405020304" pitchFamily="18" charset="0"/>
            </a:endParaRPr>
          </a:p>
        </p:txBody>
      </p:sp>
      <p:sp>
        <p:nvSpPr>
          <p:cNvPr id="4" name="Rectangle à coins arrondis 3"/>
          <p:cNvSpPr/>
          <p:nvPr/>
        </p:nvSpPr>
        <p:spPr>
          <a:xfrm>
            <a:off x="342543" y="2427879"/>
            <a:ext cx="6840438" cy="1008062"/>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fr-FR" sz="2200" dirty="0">
                <a:solidFill>
                  <a:schemeClr val="tx1"/>
                </a:solidFill>
                <a:latin typeface="Times New Roman" panose="02020603050405020304" pitchFamily="18" charset="0"/>
                <a:cs typeface="Times New Roman" panose="02020603050405020304" pitchFamily="18" charset="0"/>
              </a:rPr>
              <a:t>Il s’agit de proposer des contenus à partir de ses caractéristiques tout en le corrélant  avec les intérêts et les préférences des utilisateurs :</a:t>
            </a:r>
          </a:p>
        </p:txBody>
      </p:sp>
      <p:sp>
        <p:nvSpPr>
          <p:cNvPr id="6" name="Ellipse 5"/>
          <p:cNvSpPr/>
          <p:nvPr/>
        </p:nvSpPr>
        <p:spPr>
          <a:xfrm>
            <a:off x="2280603" y="4876913"/>
            <a:ext cx="3223080"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a:latin typeface="Times New Roman" panose="02020603050405020304" pitchFamily="18" charset="0"/>
                <a:cs typeface="Times New Roman" panose="02020603050405020304" pitchFamily="18" charset="0"/>
              </a:rPr>
              <a:t>Approfondie</a:t>
            </a:r>
          </a:p>
          <a:p>
            <a:pPr algn="ctr"/>
            <a:r>
              <a:rPr lang="fr-FR" sz="2200" b="1" dirty="0">
                <a:latin typeface="Times New Roman" panose="02020603050405020304" pitchFamily="18" charset="0"/>
                <a:cs typeface="Times New Roman" panose="02020603050405020304" pitchFamily="18" charset="0"/>
              </a:rPr>
              <a:t>par mots clés ou retour de pertinence</a:t>
            </a:r>
          </a:p>
        </p:txBody>
      </p:sp>
      <p:sp>
        <p:nvSpPr>
          <p:cNvPr id="8" name="Flèche vers le bas 7"/>
          <p:cNvSpPr/>
          <p:nvPr/>
        </p:nvSpPr>
        <p:spPr>
          <a:xfrm>
            <a:off x="3750431" y="3695967"/>
            <a:ext cx="283425" cy="8660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e la date 1">
            <a:extLst>
              <a:ext uri="{FF2B5EF4-FFF2-40B4-BE49-F238E27FC236}">
                <a16:creationId xmlns:a16="http://schemas.microsoft.com/office/drawing/2014/main" id="{CB4D3894-9D60-4D51-AB27-8DEE72D4DCFA}"/>
              </a:ext>
            </a:extLst>
          </p:cNvPr>
          <p:cNvSpPr>
            <a:spLocks noGrp="1"/>
          </p:cNvSpPr>
          <p:nvPr>
            <p:ph type="dt" sz="half" idx="10"/>
          </p:nvPr>
        </p:nvSpPr>
        <p:spPr/>
        <p:txBody>
          <a:bodyPr/>
          <a:lstStyle/>
          <a:p>
            <a:fld id="{9EAE5AA4-490B-4634-A747-9B2FF4EF7EF1}" type="datetime1">
              <a:rPr lang="fr-FR" smtClean="0"/>
              <a:t>28/05/2022</a:t>
            </a:fld>
            <a:endParaRPr lang="fr-BE"/>
          </a:p>
        </p:txBody>
      </p:sp>
      <p:sp>
        <p:nvSpPr>
          <p:cNvPr id="5" name="Espace réservé du numéro de diapositive 4">
            <a:extLst>
              <a:ext uri="{FF2B5EF4-FFF2-40B4-BE49-F238E27FC236}">
                <a16:creationId xmlns:a16="http://schemas.microsoft.com/office/drawing/2014/main" id="{88FCFDD1-FAF9-401E-8202-46AB9F6D197A}"/>
              </a:ext>
            </a:extLst>
          </p:cNvPr>
          <p:cNvSpPr>
            <a:spLocks noGrp="1"/>
          </p:cNvSpPr>
          <p:nvPr>
            <p:ph type="sldNum" sz="quarter" idx="12"/>
          </p:nvPr>
        </p:nvSpPr>
        <p:spPr/>
        <p:txBody>
          <a:bodyPr/>
          <a:lstStyle/>
          <a:p>
            <a:fld id="{CF4668DC-857F-487D-BFFA-8C0CA5037977}" type="slidenum">
              <a:rPr lang="fr-BE" smtClean="0"/>
              <a:t>13</a:t>
            </a:fld>
            <a:endParaRPr lang="fr-BE"/>
          </a:p>
        </p:txBody>
      </p:sp>
      <p:sp>
        <p:nvSpPr>
          <p:cNvPr id="9" name="Titre 8">
            <a:extLst>
              <a:ext uri="{FF2B5EF4-FFF2-40B4-BE49-F238E27FC236}">
                <a16:creationId xmlns:a16="http://schemas.microsoft.com/office/drawing/2014/main" id="{1F636F42-F072-45BF-B566-6F84DDFBEC1A}"/>
              </a:ext>
            </a:extLst>
          </p:cNvPr>
          <p:cNvSpPr>
            <a:spLocks noGrp="1"/>
          </p:cNvSpPr>
          <p:nvPr>
            <p:ph type="title"/>
          </p:nvPr>
        </p:nvSpPr>
        <p:spPr>
          <a:xfrm>
            <a:off x="-180528" y="219904"/>
            <a:ext cx="8229600" cy="1143000"/>
          </a:xfrm>
        </p:spPr>
        <p:txBody>
          <a:bodyPr/>
          <a:lstStyle/>
          <a:p>
            <a:endParaRPr lang="fr-FR"/>
          </a:p>
        </p:txBody>
      </p:sp>
      <p:sp>
        <p:nvSpPr>
          <p:cNvPr id="12" name="AutoShape 6">
            <a:extLst>
              <a:ext uri="{FF2B5EF4-FFF2-40B4-BE49-F238E27FC236}">
                <a16:creationId xmlns:a16="http://schemas.microsoft.com/office/drawing/2014/main" id="{76121EA9-7652-403F-885F-565E74687911}"/>
              </a:ext>
            </a:extLst>
          </p:cNvPr>
          <p:cNvSpPr>
            <a:spLocks noChangeArrowheads="1"/>
          </p:cNvSpPr>
          <p:nvPr/>
        </p:nvSpPr>
        <p:spPr bwMode="auto">
          <a:xfrm>
            <a:off x="-27475" y="16115"/>
            <a:ext cx="9144000" cy="792000"/>
          </a:xfrm>
          <a:prstGeom prst="flowChartDocument">
            <a:avLst/>
          </a:prstGeom>
          <a:solidFill>
            <a:srgbClr val="4A7EBB"/>
          </a:solidFill>
          <a:ln w="9525" algn="ctr">
            <a:solidFill>
              <a:schemeClr val="bg1">
                <a:lumMod val="50000"/>
              </a:schemeClr>
            </a:solidFill>
            <a:miter lim="800000"/>
            <a:headEnd/>
            <a:tailEnd/>
          </a:ln>
          <a:effectLst/>
        </p:spPr>
        <p:txBody>
          <a:bodyPr wrap="none" lIns="82468" tIns="41234" rIns="82468" bIns="41234" anchor="ctr"/>
          <a:lstStyle/>
          <a:p>
            <a:pPr algn="ctr" defTabSz="824718" eaLnBrk="0" fontAlgn="base" hangingPunct="0">
              <a:spcBef>
                <a:spcPct val="0"/>
              </a:spcBef>
              <a:spcAft>
                <a:spcPct val="0"/>
              </a:spcAft>
              <a:defRPr/>
            </a:pPr>
            <a:endParaRPr kumimoji="1" lang="en-US" sz="4300" b="1">
              <a:solidFill>
                <a:srgbClr val="000000"/>
              </a:solidFill>
              <a:latin typeface="Agency FB" pitchFamily="34" charset="0"/>
            </a:endParaRPr>
          </a:p>
        </p:txBody>
      </p:sp>
      <p:sp>
        <p:nvSpPr>
          <p:cNvPr id="13" name="Rectangle 12">
            <a:extLst>
              <a:ext uri="{FF2B5EF4-FFF2-40B4-BE49-F238E27FC236}">
                <a16:creationId xmlns:a16="http://schemas.microsoft.com/office/drawing/2014/main" id="{4DAACCD5-B449-4DD2-8ED7-BF66BC26C8A1}"/>
              </a:ext>
            </a:extLst>
          </p:cNvPr>
          <p:cNvSpPr/>
          <p:nvPr/>
        </p:nvSpPr>
        <p:spPr>
          <a:xfrm>
            <a:off x="1619672" y="116933"/>
            <a:ext cx="6197168" cy="452605"/>
          </a:xfrm>
          <a:prstGeom prst="rect">
            <a:avLst/>
          </a:prstGeom>
        </p:spPr>
        <p:txBody>
          <a:bodyPr wrap="square" lIns="82468" tIns="41234" rIns="82468" bIns="41234">
            <a:spAutoFit/>
          </a:bodyPr>
          <a:lstStyle/>
          <a:p>
            <a:pPr algn="ctr" defTabSz="824718" fontAlgn="base">
              <a:spcBef>
                <a:spcPct val="0"/>
              </a:spcBef>
              <a:spcAft>
                <a:spcPct val="0"/>
              </a:spcAft>
            </a:pPr>
            <a:r>
              <a:rPr kumimoji="1" lang="en-US" sz="2400" b="1" dirty="0">
                <a:solidFill>
                  <a:schemeClr val="bg1"/>
                </a:solidFill>
                <a:latin typeface="+mj-lt"/>
              </a:rPr>
              <a:t>Les approaches des SR</a:t>
            </a:r>
            <a:endParaRPr lang="fr-FR" dirty="0">
              <a:solidFill>
                <a:schemeClr val="bg1"/>
              </a:solidFill>
              <a:latin typeface="+mj-lt"/>
            </a:endParaRPr>
          </a:p>
        </p:txBody>
      </p:sp>
      <p:pic>
        <p:nvPicPr>
          <p:cNvPr id="14" name="Picture 2">
            <a:extLst>
              <a:ext uri="{FF2B5EF4-FFF2-40B4-BE49-F238E27FC236}">
                <a16:creationId xmlns:a16="http://schemas.microsoft.com/office/drawing/2014/main" id="{9BD84918-68CD-4574-9611-0E70E8E95D4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11760" y="89769"/>
            <a:ext cx="553534" cy="576000"/>
          </a:xfrm>
          <a:prstGeom prst="rect">
            <a:avLst/>
          </a:prstGeom>
          <a:noFill/>
          <a:ln w="9525">
            <a:noFill/>
            <a:miter lim="800000"/>
            <a:headEnd/>
            <a:tailEnd/>
          </a:ln>
        </p:spPr>
      </p:pic>
    </p:spTree>
    <p:extLst>
      <p:ext uri="{BB962C8B-B14F-4D97-AF65-F5344CB8AC3E}">
        <p14:creationId xmlns:p14="http://schemas.microsoft.com/office/powerpoint/2010/main" val="27318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60419">
                                            <p:txEl>
                                              <p:pRg st="0" end="0"/>
                                            </p:txEl>
                                          </p:spTgt>
                                        </p:tgtEl>
                                        <p:attrNameLst>
                                          <p:attrName>style.visibility</p:attrName>
                                        </p:attrNameLst>
                                      </p:cBhvr>
                                      <p:to>
                                        <p:strVal val="visible"/>
                                      </p:to>
                                    </p:set>
                                    <p:animEffect transition="in" filter="fade">
                                      <p:cBhvr>
                                        <p:cTn id="12" dur="2000"/>
                                        <p:tgtEl>
                                          <p:spTgt spid="60419">
                                            <p:txEl>
                                              <p:pRg st="0" end="0"/>
                                            </p:txEl>
                                          </p:spTgt>
                                        </p:tgtEl>
                                      </p:cBhvr>
                                    </p:animEffect>
                                    <p:anim calcmode="lin" valueType="num">
                                      <p:cBhvr>
                                        <p:cTn id="13" dur="2000" fill="hold"/>
                                        <p:tgtEl>
                                          <p:spTgt spid="60419">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6041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anim calcmode="lin" valueType="num">
                                      <p:cBhvr>
                                        <p:cTn id="26" dur="2000" fill="hold"/>
                                        <p:tgtEl>
                                          <p:spTgt spid="6"/>
                                        </p:tgtEl>
                                        <p:attrNameLst>
                                          <p:attrName>ppt_w</p:attrName>
                                        </p:attrNameLst>
                                      </p:cBhvr>
                                      <p:tavLst>
                                        <p:tav tm="0" fmla="#ppt_w*sin(2.5*pi*$)">
                                          <p:val>
                                            <p:fltVal val="0"/>
                                          </p:val>
                                        </p:tav>
                                        <p:tav tm="100000">
                                          <p:val>
                                            <p:fltVal val="1"/>
                                          </p:val>
                                        </p:tav>
                                      </p:tavLst>
                                    </p:anim>
                                    <p:anim calcmode="lin" valueType="num">
                                      <p:cBhvr>
                                        <p:cTn id="27"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P spid="4" grpId="0" animBg="1"/>
      <p:bldP spid="6"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1" y="2234464"/>
            <a:ext cx="6781799"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83936" y="1305821"/>
            <a:ext cx="4762715" cy="461665"/>
          </a:xfrm>
          <a:prstGeom prst="rect">
            <a:avLst/>
          </a:prstGeom>
        </p:spPr>
        <p:txBody>
          <a:bodyPr wrap="none">
            <a:spAutoFit/>
          </a:bodyPr>
          <a:lstStyle/>
          <a:p>
            <a:pPr marL="0" indent="0">
              <a:buNone/>
            </a:pPr>
            <a:r>
              <a:rPr lang="fr-FR" b="1" dirty="0">
                <a:solidFill>
                  <a:schemeClr val="accent2"/>
                </a:solidFill>
                <a:latin typeface="Times New Roman" panose="02020603050405020304" pitchFamily="18" charset="0"/>
                <a:cs typeface="Times New Roman" panose="02020603050405020304" pitchFamily="18" charset="0"/>
              </a:rPr>
              <a:t>3. Approche Contenu - Objet (2/4):</a:t>
            </a:r>
          </a:p>
        </p:txBody>
      </p:sp>
      <p:sp>
        <p:nvSpPr>
          <p:cNvPr id="2" name="Espace réservé de la date 1">
            <a:extLst>
              <a:ext uri="{FF2B5EF4-FFF2-40B4-BE49-F238E27FC236}">
                <a16:creationId xmlns:a16="http://schemas.microsoft.com/office/drawing/2014/main" id="{2B734EC0-80ED-4785-AB6B-BF1DFA082E68}"/>
              </a:ext>
            </a:extLst>
          </p:cNvPr>
          <p:cNvSpPr>
            <a:spLocks noGrp="1"/>
          </p:cNvSpPr>
          <p:nvPr>
            <p:ph type="dt" sz="half" idx="10"/>
          </p:nvPr>
        </p:nvSpPr>
        <p:spPr/>
        <p:txBody>
          <a:bodyPr/>
          <a:lstStyle/>
          <a:p>
            <a:fld id="{754109FD-0E52-422C-94F1-B23EC5269C0D}" type="datetime1">
              <a:rPr lang="fr-FR" smtClean="0"/>
              <a:t>28/05/2022</a:t>
            </a:fld>
            <a:endParaRPr lang="fr-BE"/>
          </a:p>
        </p:txBody>
      </p:sp>
      <p:sp>
        <p:nvSpPr>
          <p:cNvPr id="3" name="Espace réservé du numéro de diapositive 2">
            <a:extLst>
              <a:ext uri="{FF2B5EF4-FFF2-40B4-BE49-F238E27FC236}">
                <a16:creationId xmlns:a16="http://schemas.microsoft.com/office/drawing/2014/main" id="{714BA003-8DCD-4009-ABC4-F2C2AD64415C}"/>
              </a:ext>
            </a:extLst>
          </p:cNvPr>
          <p:cNvSpPr>
            <a:spLocks noGrp="1"/>
          </p:cNvSpPr>
          <p:nvPr>
            <p:ph type="sldNum" sz="quarter" idx="12"/>
          </p:nvPr>
        </p:nvSpPr>
        <p:spPr/>
        <p:txBody>
          <a:bodyPr/>
          <a:lstStyle/>
          <a:p>
            <a:fld id="{CF4668DC-857F-487D-BFFA-8C0CA5037977}" type="slidenum">
              <a:rPr lang="fr-BE" smtClean="0"/>
              <a:t>14</a:t>
            </a:fld>
            <a:endParaRPr lang="fr-BE"/>
          </a:p>
        </p:txBody>
      </p:sp>
      <p:sp>
        <p:nvSpPr>
          <p:cNvPr id="11" name="AutoShape 6">
            <a:extLst>
              <a:ext uri="{FF2B5EF4-FFF2-40B4-BE49-F238E27FC236}">
                <a16:creationId xmlns:a16="http://schemas.microsoft.com/office/drawing/2014/main" id="{92D5E83A-6C95-41DC-829C-C887E5232438}"/>
              </a:ext>
            </a:extLst>
          </p:cNvPr>
          <p:cNvSpPr>
            <a:spLocks noChangeArrowheads="1"/>
          </p:cNvSpPr>
          <p:nvPr/>
        </p:nvSpPr>
        <p:spPr bwMode="auto">
          <a:xfrm>
            <a:off x="-27475" y="16115"/>
            <a:ext cx="9144000" cy="792000"/>
          </a:xfrm>
          <a:prstGeom prst="flowChartDocument">
            <a:avLst/>
          </a:prstGeom>
          <a:solidFill>
            <a:srgbClr val="4A7EBB"/>
          </a:solidFill>
          <a:ln w="9525" algn="ctr">
            <a:solidFill>
              <a:schemeClr val="bg1">
                <a:lumMod val="50000"/>
              </a:schemeClr>
            </a:solidFill>
            <a:miter lim="800000"/>
            <a:headEnd/>
            <a:tailEnd/>
          </a:ln>
          <a:effectLst/>
        </p:spPr>
        <p:txBody>
          <a:bodyPr wrap="none" lIns="82468" tIns="41234" rIns="82468" bIns="41234" anchor="ctr"/>
          <a:lstStyle/>
          <a:p>
            <a:pPr algn="ctr" defTabSz="824718" eaLnBrk="0" fontAlgn="base" hangingPunct="0">
              <a:spcBef>
                <a:spcPct val="0"/>
              </a:spcBef>
              <a:spcAft>
                <a:spcPct val="0"/>
              </a:spcAft>
              <a:defRPr/>
            </a:pPr>
            <a:endParaRPr kumimoji="1" lang="en-US" sz="4300" b="1">
              <a:solidFill>
                <a:srgbClr val="000000"/>
              </a:solidFill>
              <a:latin typeface="Agency FB" pitchFamily="34" charset="0"/>
            </a:endParaRPr>
          </a:p>
        </p:txBody>
      </p:sp>
      <p:sp>
        <p:nvSpPr>
          <p:cNvPr id="12" name="Rectangle 11">
            <a:extLst>
              <a:ext uri="{FF2B5EF4-FFF2-40B4-BE49-F238E27FC236}">
                <a16:creationId xmlns:a16="http://schemas.microsoft.com/office/drawing/2014/main" id="{AFC32EDE-2306-4214-9429-D6AF3B901C97}"/>
              </a:ext>
            </a:extLst>
          </p:cNvPr>
          <p:cNvSpPr/>
          <p:nvPr/>
        </p:nvSpPr>
        <p:spPr>
          <a:xfrm>
            <a:off x="1619672" y="116933"/>
            <a:ext cx="6197168" cy="452605"/>
          </a:xfrm>
          <a:prstGeom prst="rect">
            <a:avLst/>
          </a:prstGeom>
        </p:spPr>
        <p:txBody>
          <a:bodyPr wrap="square" lIns="82468" tIns="41234" rIns="82468" bIns="41234">
            <a:spAutoFit/>
          </a:bodyPr>
          <a:lstStyle/>
          <a:p>
            <a:pPr algn="ctr" defTabSz="824718" fontAlgn="base">
              <a:spcBef>
                <a:spcPct val="0"/>
              </a:spcBef>
              <a:spcAft>
                <a:spcPct val="0"/>
              </a:spcAft>
            </a:pPr>
            <a:r>
              <a:rPr kumimoji="1" lang="en-US" sz="2400" b="1" dirty="0">
                <a:solidFill>
                  <a:schemeClr val="bg1"/>
                </a:solidFill>
                <a:latin typeface="+mj-lt"/>
              </a:rPr>
              <a:t>Les approaches des SR</a:t>
            </a:r>
            <a:endParaRPr lang="fr-FR" dirty="0">
              <a:solidFill>
                <a:schemeClr val="bg1"/>
              </a:solidFill>
              <a:latin typeface="+mj-lt"/>
            </a:endParaRPr>
          </a:p>
        </p:txBody>
      </p:sp>
      <p:pic>
        <p:nvPicPr>
          <p:cNvPr id="13" name="Picture 2">
            <a:extLst>
              <a:ext uri="{FF2B5EF4-FFF2-40B4-BE49-F238E27FC236}">
                <a16:creationId xmlns:a16="http://schemas.microsoft.com/office/drawing/2014/main" id="{EA416DFA-E279-4D89-BA36-13282760B6B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411760" y="89769"/>
            <a:ext cx="553534" cy="576000"/>
          </a:xfrm>
          <a:prstGeom prst="rect">
            <a:avLst/>
          </a:prstGeom>
          <a:noFill/>
          <a:ln w="9525">
            <a:noFill/>
            <a:miter lim="800000"/>
            <a:headEnd/>
            <a:tailEnd/>
          </a:ln>
        </p:spPr>
      </p:pic>
    </p:spTree>
    <p:extLst>
      <p:ext uri="{BB962C8B-B14F-4D97-AF65-F5344CB8AC3E}">
        <p14:creationId xmlns:p14="http://schemas.microsoft.com/office/powerpoint/2010/main" val="162595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51520" y="1204136"/>
            <a:ext cx="6934200" cy="715963"/>
          </a:xfrm>
        </p:spPr>
        <p:txBody>
          <a:bodyPr/>
          <a:lstStyle/>
          <a:p>
            <a:r>
              <a:rPr lang="fr-FR" sz="2200" b="1" dirty="0">
                <a:solidFill>
                  <a:schemeClr val="accent2"/>
                </a:solidFill>
                <a:latin typeface="Times New Roman" panose="02020603050405020304" pitchFamily="18" charset="0"/>
                <a:cs typeface="Times New Roman" panose="02020603050405020304" pitchFamily="18" charset="0"/>
              </a:rPr>
              <a:t>3.1 </a:t>
            </a:r>
            <a:r>
              <a:rPr lang="fr-FR" sz="2200" b="1" cap="none" dirty="0">
                <a:solidFill>
                  <a:schemeClr val="accent2"/>
                </a:solidFill>
                <a:latin typeface="Times New Roman" panose="02020603050405020304" pitchFamily="18" charset="0"/>
                <a:cs typeface="Times New Roman" panose="02020603050405020304" pitchFamily="18" charset="0"/>
              </a:rPr>
              <a:t>Approche orienté contenu-objet (DICE) (1/2)</a:t>
            </a:r>
            <a:endParaRPr lang="en-US" altLang="fr-FR" sz="2200" b="1" dirty="0">
              <a:solidFill>
                <a:schemeClr val="accent2"/>
              </a:solidFill>
              <a:latin typeface="Times New Roman" panose="02020603050405020304" pitchFamily="18" charset="0"/>
              <a:cs typeface="Times New Roman" panose="02020603050405020304" pitchFamily="18" charset="0"/>
            </a:endParaRPr>
          </a:p>
        </p:txBody>
      </p:sp>
      <p:pic>
        <p:nvPicPr>
          <p:cNvPr id="4" name="Picture 2" descr="Chevauchement des mots-clé"/>
          <p:cNvPicPr>
            <a:picLocks noGrp="1" noChangeAspect="1" noChangeArrowheads="1"/>
          </p:cNvPicPr>
          <p:nvPr>
            <p:ph idx="1"/>
          </p:nvPr>
        </p:nvPicPr>
        <p:blipFill>
          <a:blip r:embed="rId3" cstate="print"/>
          <a:srcRect/>
          <a:stretch>
            <a:fillRect/>
          </a:stretch>
        </p:blipFill>
        <p:spPr bwMode="auto">
          <a:xfrm>
            <a:off x="539552" y="1920099"/>
            <a:ext cx="6471492" cy="3960813"/>
          </a:xfrm>
          <a:prstGeom prst="rect">
            <a:avLst/>
          </a:prstGeom>
          <a:noFill/>
        </p:spPr>
      </p:pic>
      <p:sp>
        <p:nvSpPr>
          <p:cNvPr id="3" name="Espace réservé de la date 2">
            <a:extLst>
              <a:ext uri="{FF2B5EF4-FFF2-40B4-BE49-F238E27FC236}">
                <a16:creationId xmlns:a16="http://schemas.microsoft.com/office/drawing/2014/main" id="{ECE594FF-F51E-4FAD-B73C-DD57FFB815E2}"/>
              </a:ext>
            </a:extLst>
          </p:cNvPr>
          <p:cNvSpPr>
            <a:spLocks noGrp="1"/>
          </p:cNvSpPr>
          <p:nvPr>
            <p:ph type="dt" sz="half" idx="10"/>
          </p:nvPr>
        </p:nvSpPr>
        <p:spPr/>
        <p:txBody>
          <a:bodyPr/>
          <a:lstStyle/>
          <a:p>
            <a:fld id="{E1A5CA8C-D98C-44F8-A831-49A06BA0DEC3}" type="datetime1">
              <a:rPr lang="fr-FR" smtClean="0"/>
              <a:t>28/05/2022</a:t>
            </a:fld>
            <a:endParaRPr lang="fr-BE"/>
          </a:p>
        </p:txBody>
      </p:sp>
      <p:sp>
        <p:nvSpPr>
          <p:cNvPr id="6" name="Espace réservé du numéro de diapositive 5">
            <a:extLst>
              <a:ext uri="{FF2B5EF4-FFF2-40B4-BE49-F238E27FC236}">
                <a16:creationId xmlns:a16="http://schemas.microsoft.com/office/drawing/2014/main" id="{3947E0AF-9433-476B-A56D-87090E037170}"/>
              </a:ext>
            </a:extLst>
          </p:cNvPr>
          <p:cNvSpPr>
            <a:spLocks noGrp="1"/>
          </p:cNvSpPr>
          <p:nvPr>
            <p:ph type="sldNum" sz="quarter" idx="12"/>
          </p:nvPr>
        </p:nvSpPr>
        <p:spPr/>
        <p:txBody>
          <a:bodyPr/>
          <a:lstStyle/>
          <a:p>
            <a:fld id="{CF4668DC-857F-487D-BFFA-8C0CA5037977}" type="slidenum">
              <a:rPr lang="fr-BE" smtClean="0"/>
              <a:t>15</a:t>
            </a:fld>
            <a:endParaRPr lang="fr-BE"/>
          </a:p>
        </p:txBody>
      </p:sp>
      <p:sp>
        <p:nvSpPr>
          <p:cNvPr id="8" name="AutoShape 6">
            <a:extLst>
              <a:ext uri="{FF2B5EF4-FFF2-40B4-BE49-F238E27FC236}">
                <a16:creationId xmlns:a16="http://schemas.microsoft.com/office/drawing/2014/main" id="{F82BFD99-5295-4B01-9608-BEBAB0347B09}"/>
              </a:ext>
            </a:extLst>
          </p:cNvPr>
          <p:cNvSpPr>
            <a:spLocks noChangeArrowheads="1"/>
          </p:cNvSpPr>
          <p:nvPr/>
        </p:nvSpPr>
        <p:spPr bwMode="auto">
          <a:xfrm>
            <a:off x="-27475" y="16115"/>
            <a:ext cx="9144000" cy="792000"/>
          </a:xfrm>
          <a:prstGeom prst="flowChartDocument">
            <a:avLst/>
          </a:prstGeom>
          <a:solidFill>
            <a:srgbClr val="4A7EBB"/>
          </a:solidFill>
          <a:ln w="9525" algn="ctr">
            <a:solidFill>
              <a:schemeClr val="bg1">
                <a:lumMod val="50000"/>
              </a:schemeClr>
            </a:solidFill>
            <a:miter lim="800000"/>
            <a:headEnd/>
            <a:tailEnd/>
          </a:ln>
          <a:effectLst/>
        </p:spPr>
        <p:txBody>
          <a:bodyPr wrap="none" lIns="82468" tIns="41234" rIns="82468" bIns="41234" anchor="ctr"/>
          <a:lstStyle/>
          <a:p>
            <a:pPr algn="ctr" defTabSz="824718" eaLnBrk="0" fontAlgn="base" hangingPunct="0">
              <a:spcBef>
                <a:spcPct val="0"/>
              </a:spcBef>
              <a:spcAft>
                <a:spcPct val="0"/>
              </a:spcAft>
              <a:defRPr/>
            </a:pPr>
            <a:endParaRPr kumimoji="1" lang="en-US" sz="4300" b="1">
              <a:solidFill>
                <a:srgbClr val="000000"/>
              </a:solidFill>
              <a:latin typeface="Agency FB" pitchFamily="34" charset="0"/>
            </a:endParaRPr>
          </a:p>
        </p:txBody>
      </p:sp>
      <p:sp>
        <p:nvSpPr>
          <p:cNvPr id="9" name="Rectangle 8">
            <a:extLst>
              <a:ext uri="{FF2B5EF4-FFF2-40B4-BE49-F238E27FC236}">
                <a16:creationId xmlns:a16="http://schemas.microsoft.com/office/drawing/2014/main" id="{EA6B3748-3992-4504-9448-BAE6917685A5}"/>
              </a:ext>
            </a:extLst>
          </p:cNvPr>
          <p:cNvSpPr/>
          <p:nvPr/>
        </p:nvSpPr>
        <p:spPr>
          <a:xfrm>
            <a:off x="1619672" y="116933"/>
            <a:ext cx="6197168" cy="452605"/>
          </a:xfrm>
          <a:prstGeom prst="rect">
            <a:avLst/>
          </a:prstGeom>
        </p:spPr>
        <p:txBody>
          <a:bodyPr wrap="square" lIns="82468" tIns="41234" rIns="82468" bIns="41234">
            <a:spAutoFit/>
          </a:bodyPr>
          <a:lstStyle/>
          <a:p>
            <a:pPr algn="ctr" defTabSz="824718" fontAlgn="base">
              <a:spcBef>
                <a:spcPct val="0"/>
              </a:spcBef>
              <a:spcAft>
                <a:spcPct val="0"/>
              </a:spcAft>
            </a:pPr>
            <a:r>
              <a:rPr kumimoji="1" lang="en-US" sz="2400" b="1" dirty="0">
                <a:solidFill>
                  <a:schemeClr val="bg1"/>
                </a:solidFill>
                <a:latin typeface="+mj-lt"/>
              </a:rPr>
              <a:t>Les approaches des SR</a:t>
            </a:r>
            <a:endParaRPr lang="fr-FR" dirty="0">
              <a:solidFill>
                <a:schemeClr val="bg1"/>
              </a:solidFill>
              <a:latin typeface="+mj-lt"/>
            </a:endParaRPr>
          </a:p>
        </p:txBody>
      </p:sp>
      <p:pic>
        <p:nvPicPr>
          <p:cNvPr id="10" name="Picture 2">
            <a:extLst>
              <a:ext uri="{FF2B5EF4-FFF2-40B4-BE49-F238E27FC236}">
                <a16:creationId xmlns:a16="http://schemas.microsoft.com/office/drawing/2014/main" id="{A22FBF3A-29F3-4FEE-9216-8C7167D264B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411760" y="89769"/>
            <a:ext cx="553534" cy="576000"/>
          </a:xfrm>
          <a:prstGeom prst="rect">
            <a:avLst/>
          </a:prstGeom>
          <a:noFill/>
          <a:ln w="9525">
            <a:noFill/>
            <a:miter lim="800000"/>
            <a:headEnd/>
            <a:tailEnd/>
          </a:ln>
        </p:spPr>
      </p:pic>
    </p:spTree>
    <p:extLst>
      <p:ext uri="{BB962C8B-B14F-4D97-AF65-F5344CB8AC3E}">
        <p14:creationId xmlns:p14="http://schemas.microsoft.com/office/powerpoint/2010/main" val="185026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418"/>
                                        </p:tgtEl>
                                        <p:attrNameLst>
                                          <p:attrName>style.visibility</p:attrName>
                                        </p:attrNameLst>
                                      </p:cBhvr>
                                      <p:to>
                                        <p:strVal val="visible"/>
                                      </p:to>
                                    </p:set>
                                    <p:anim calcmode="lin" valueType="num">
                                      <p:cBhvr additive="base">
                                        <p:cTn id="7" dur="500" fill="hold"/>
                                        <p:tgtEl>
                                          <p:spTgt spid="60418"/>
                                        </p:tgtEl>
                                        <p:attrNameLst>
                                          <p:attrName>ppt_x</p:attrName>
                                        </p:attrNameLst>
                                      </p:cBhvr>
                                      <p:tavLst>
                                        <p:tav tm="0">
                                          <p:val>
                                            <p:strVal val="#ppt_x"/>
                                          </p:val>
                                        </p:tav>
                                        <p:tav tm="100000">
                                          <p:val>
                                            <p:strVal val="#ppt_x"/>
                                          </p:val>
                                        </p:tav>
                                      </p:tavLst>
                                    </p:anim>
                                    <p:anim calcmode="lin" valueType="num">
                                      <p:cBhvr additive="base">
                                        <p:cTn id="8" dur="500" fill="hold"/>
                                        <p:tgtEl>
                                          <p:spTgt spid="604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507520" y="980728"/>
            <a:ext cx="7309320" cy="5877272"/>
          </a:xfrm>
        </p:spPr>
        <p:txBody>
          <a:bodyPr>
            <a:normAutofit fontScale="92500" lnSpcReduction="10000"/>
          </a:bodyPr>
          <a:lstStyle/>
          <a:p>
            <a:pPr marL="0" indent="0" algn="just">
              <a:buNone/>
            </a:pPr>
            <a:r>
              <a:rPr lang="fr-FR" sz="1800" dirty="0">
                <a:solidFill>
                  <a:schemeClr val="tx1"/>
                </a:solidFill>
                <a:latin typeface="Times New Roman" panose="02020603050405020304" pitchFamily="18" charset="0"/>
                <a:cs typeface="Times New Roman" panose="02020603050405020304" pitchFamily="18" charset="0"/>
              </a:rPr>
              <a:t>Le coefficient de </a:t>
            </a:r>
            <a:r>
              <a:rPr lang="fr-FR" sz="1800" dirty="0" err="1">
                <a:solidFill>
                  <a:schemeClr val="tx1"/>
                </a:solidFill>
                <a:latin typeface="Times New Roman" panose="02020603050405020304" pitchFamily="18" charset="0"/>
                <a:cs typeface="Times New Roman" panose="02020603050405020304" pitchFamily="18" charset="0"/>
              </a:rPr>
              <a:t>Dice</a:t>
            </a:r>
            <a:r>
              <a:rPr lang="fr-FR" sz="1800" dirty="0">
                <a:solidFill>
                  <a:schemeClr val="tx1"/>
                </a:solidFill>
                <a:latin typeface="Times New Roman" panose="02020603050405020304" pitchFamily="18" charset="0"/>
                <a:cs typeface="Times New Roman" panose="02020603050405020304" pitchFamily="18" charset="0"/>
              </a:rPr>
              <a:t> noté «</a:t>
            </a:r>
            <a:r>
              <a:rPr lang="fr-FR" sz="2000" b="1" dirty="0">
                <a:solidFill>
                  <a:schemeClr val="tx1"/>
                </a:solidFill>
                <a:latin typeface="Times New Roman" panose="02020603050405020304" pitchFamily="18" charset="0"/>
                <a:cs typeface="Times New Roman" panose="02020603050405020304" pitchFamily="18" charset="0"/>
              </a:rPr>
              <a:t> s </a:t>
            </a:r>
            <a:r>
              <a:rPr lang="fr-FR" sz="1800" dirty="0">
                <a:solidFill>
                  <a:schemeClr val="tx1"/>
                </a:solidFill>
                <a:latin typeface="Times New Roman" panose="02020603050405020304" pitchFamily="18" charset="0"/>
                <a:cs typeface="Times New Roman" panose="02020603050405020304" pitchFamily="18" charset="0"/>
              </a:rPr>
              <a:t>» est toujours compris entre 0 et 1. Il se définit comme le double de l'intersection de deux lots (échantillons de valeurs) divisé par l'union de ces deux lots. La formule ci-dessous résume la méthode de calcul:</a:t>
            </a:r>
          </a:p>
          <a:p>
            <a:pPr>
              <a:buFont typeface="Wingdings" panose="05000000000000000000" pitchFamily="2" charset="2"/>
              <a:buChar char="§"/>
            </a:pPr>
            <a:r>
              <a:rPr lang="fr-FR" sz="1800" b="1" dirty="0">
                <a:solidFill>
                  <a:schemeClr val="accent2"/>
                </a:solidFill>
                <a:latin typeface="Times New Roman" panose="02020603050405020304" pitchFamily="18" charset="0"/>
                <a:cs typeface="Times New Roman" panose="02020603050405020304" pitchFamily="18" charset="0"/>
              </a:rPr>
              <a:t>Équation coefficient de </a:t>
            </a:r>
            <a:r>
              <a:rPr lang="fr-FR" sz="1800" b="1" dirty="0" err="1">
                <a:solidFill>
                  <a:schemeClr val="accent2"/>
                </a:solidFill>
                <a:latin typeface="Times New Roman" panose="02020603050405020304" pitchFamily="18" charset="0"/>
                <a:cs typeface="Times New Roman" panose="02020603050405020304" pitchFamily="18" charset="0"/>
              </a:rPr>
              <a:t>Dice</a:t>
            </a:r>
            <a:r>
              <a:rPr lang="fr-FR" sz="1800" dirty="0">
                <a:solidFill>
                  <a:schemeClr val="accent2"/>
                </a:solidFill>
                <a:latin typeface="Times New Roman" panose="02020603050405020304" pitchFamily="18" charset="0"/>
                <a:cs typeface="Times New Roman" panose="02020603050405020304" pitchFamily="18" charset="0"/>
              </a:rPr>
              <a:t>:</a:t>
            </a:r>
          </a:p>
          <a:p>
            <a:pPr marL="0" indent="0">
              <a:buNone/>
            </a:pPr>
            <a:r>
              <a:rPr lang="fr-FR" sz="1800" dirty="0">
                <a:solidFill>
                  <a:schemeClr val="bg2">
                    <a:lumMod val="25000"/>
                  </a:schemeClr>
                </a:solidFill>
                <a:latin typeface="Times New Roman" panose="02020603050405020304" pitchFamily="18" charset="0"/>
                <a:cs typeface="Times New Roman" panose="02020603050405020304" pitchFamily="18" charset="0"/>
              </a:rPr>
              <a:t>X et Y représentent  les deux lots où :</a:t>
            </a:r>
          </a:p>
          <a:p>
            <a:pPr>
              <a:buFont typeface="Wingdings" panose="05000000000000000000" pitchFamily="2" charset="2"/>
              <a:buChar char="§"/>
            </a:pPr>
            <a:endParaRPr lang="fr-FR" sz="1800" dirty="0">
              <a:solidFill>
                <a:schemeClr val="accent2"/>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fr-FR" sz="1800" dirty="0">
              <a:solidFill>
                <a:schemeClr val="tx1"/>
              </a:solidFill>
              <a:latin typeface="Times New Roman" panose="02020603050405020304" pitchFamily="18" charset="0"/>
              <a:cs typeface="Times New Roman" panose="02020603050405020304" pitchFamily="18" charset="0"/>
            </a:endParaRPr>
          </a:p>
          <a:p>
            <a:pPr marL="0" indent="0">
              <a:buNone/>
            </a:pPr>
            <a:r>
              <a:rPr lang="fr-FR" sz="1800" dirty="0">
                <a:solidFill>
                  <a:schemeClr val="tx1"/>
                </a:solidFill>
                <a:latin typeface="Times New Roman" panose="02020603050405020304" pitchFamily="18" charset="0"/>
                <a:cs typeface="Times New Roman" panose="02020603050405020304" pitchFamily="18" charset="0"/>
              </a:rPr>
              <a:t>                                                         </a:t>
            </a:r>
            <a:endParaRPr lang="fr-FR" sz="1800" dirty="0">
              <a:solidFill>
                <a:schemeClr val="bg2">
                  <a:lumMod val="25000"/>
                </a:schemeClr>
              </a:solidFill>
              <a:latin typeface="Times New Roman" panose="02020603050405020304" pitchFamily="18" charset="0"/>
              <a:cs typeface="Times New Roman" panose="02020603050405020304" pitchFamily="18" charset="0"/>
            </a:endParaRPr>
          </a:p>
          <a:p>
            <a:pPr marL="0" indent="0">
              <a:buNone/>
            </a:pPr>
            <a:endParaRPr lang="fr-FR" sz="1800" dirty="0">
              <a:solidFill>
                <a:schemeClr val="bg2">
                  <a:lumMod val="25000"/>
                </a:schemeClr>
              </a:solidFill>
              <a:latin typeface="Times New Roman" panose="02020603050405020304" pitchFamily="18" charset="0"/>
              <a:cs typeface="Times New Roman" panose="02020603050405020304" pitchFamily="18" charset="0"/>
            </a:endParaRPr>
          </a:p>
          <a:p>
            <a:pPr marL="0" indent="0">
              <a:buNone/>
            </a:pPr>
            <a:endParaRPr lang="fr-FR" sz="1800" b="1" dirty="0">
              <a:solidFill>
                <a:schemeClr val="bg2">
                  <a:lumMod val="25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fr-FR" sz="1800" b="1" dirty="0">
                <a:solidFill>
                  <a:schemeClr val="accent2"/>
                </a:solidFill>
                <a:latin typeface="Times New Roman" panose="02020603050405020304" pitchFamily="18" charset="0"/>
                <a:cs typeface="Times New Roman" panose="02020603050405020304" pitchFamily="18" charset="0"/>
              </a:rPr>
              <a:t>Exemple d'utilisation:</a:t>
            </a:r>
          </a:p>
          <a:p>
            <a:pPr marL="0" indent="0">
              <a:buNone/>
            </a:pPr>
            <a:r>
              <a:rPr lang="fr-FR" sz="1800" dirty="0">
                <a:solidFill>
                  <a:schemeClr val="tx1"/>
                </a:solidFill>
                <a:latin typeface="Times New Roman" panose="02020603050405020304" pitchFamily="18" charset="0"/>
                <a:cs typeface="Times New Roman" panose="02020603050405020304" pitchFamily="18" charset="0"/>
              </a:rPr>
              <a:t>Prenons l'exemple de deux chaines "hello" et "allo", auquel on souhaiterait déterminer le coefficient de </a:t>
            </a:r>
            <a:r>
              <a:rPr lang="fr-FR" sz="1800" dirty="0" err="1">
                <a:solidFill>
                  <a:schemeClr val="tx1"/>
                </a:solidFill>
                <a:latin typeface="Times New Roman" panose="02020603050405020304" pitchFamily="18" charset="0"/>
                <a:cs typeface="Times New Roman" panose="02020603050405020304" pitchFamily="18" charset="0"/>
              </a:rPr>
              <a:t>Dice</a:t>
            </a:r>
            <a:r>
              <a:rPr lang="fr-FR" sz="1800" dirty="0">
                <a:solidFill>
                  <a:schemeClr val="tx1"/>
                </a:solidFill>
                <a:latin typeface="Times New Roman" panose="02020603050405020304" pitchFamily="18" charset="0"/>
                <a:cs typeface="Times New Roman" panose="02020603050405020304" pitchFamily="18" charset="0"/>
              </a:rPr>
              <a:t>. Les </a:t>
            </a:r>
            <a:r>
              <a:rPr lang="fr-FR" sz="1800" dirty="0" err="1">
                <a:solidFill>
                  <a:schemeClr val="tx1"/>
                </a:solidFill>
                <a:latin typeface="Times New Roman" panose="02020603050405020304" pitchFamily="18" charset="0"/>
                <a:cs typeface="Times New Roman" panose="02020603050405020304" pitchFamily="18" charset="0"/>
              </a:rPr>
              <a:t>bigrammes</a:t>
            </a:r>
            <a:r>
              <a:rPr lang="fr-FR" sz="1800" dirty="0">
                <a:solidFill>
                  <a:schemeClr val="tx1"/>
                </a:solidFill>
                <a:latin typeface="Times New Roman" panose="02020603050405020304" pitchFamily="18" charset="0"/>
                <a:cs typeface="Times New Roman" panose="02020603050405020304" pitchFamily="18" charset="0"/>
              </a:rPr>
              <a:t> respectifs sont {</a:t>
            </a:r>
            <a:r>
              <a:rPr lang="fr-FR" sz="1800" dirty="0" err="1">
                <a:solidFill>
                  <a:schemeClr val="tx1"/>
                </a:solidFill>
                <a:latin typeface="Times New Roman" panose="02020603050405020304" pitchFamily="18" charset="0"/>
                <a:cs typeface="Times New Roman" panose="02020603050405020304" pitchFamily="18" charset="0"/>
              </a:rPr>
              <a:t>he,el,ll,lo</a:t>
            </a:r>
            <a:r>
              <a:rPr lang="fr-FR" sz="1800" dirty="0">
                <a:solidFill>
                  <a:schemeClr val="tx1"/>
                </a:solidFill>
                <a:latin typeface="Times New Roman" panose="02020603050405020304" pitchFamily="18" charset="0"/>
                <a:cs typeface="Times New Roman" panose="02020603050405020304" pitchFamily="18" charset="0"/>
              </a:rPr>
              <a:t>} (</a:t>
            </a:r>
            <a:r>
              <a:rPr lang="fr-FR" sz="1800" i="1" dirty="0">
                <a:solidFill>
                  <a:schemeClr val="tx1"/>
                </a:solidFill>
                <a:latin typeface="Times New Roman" panose="02020603050405020304" pitchFamily="18" charset="0"/>
                <a:cs typeface="Times New Roman" panose="02020603050405020304" pitchFamily="18" charset="0"/>
              </a:rPr>
              <a:t>soit 4 </a:t>
            </a:r>
            <a:r>
              <a:rPr lang="fr-FR" sz="1800" i="1" dirty="0" err="1">
                <a:solidFill>
                  <a:schemeClr val="tx1"/>
                </a:solidFill>
                <a:latin typeface="Times New Roman" panose="02020603050405020304" pitchFamily="18" charset="0"/>
                <a:cs typeface="Times New Roman" panose="02020603050405020304" pitchFamily="18" charset="0"/>
              </a:rPr>
              <a:t>bigrammes</a:t>
            </a:r>
            <a:r>
              <a:rPr lang="fr-FR" sz="1800" dirty="0">
                <a:solidFill>
                  <a:schemeClr val="tx1"/>
                </a:solidFill>
                <a:latin typeface="Times New Roman" panose="02020603050405020304" pitchFamily="18" charset="0"/>
                <a:cs typeface="Times New Roman" panose="02020603050405020304" pitchFamily="18" charset="0"/>
              </a:rPr>
              <a:t>) et {</a:t>
            </a:r>
            <a:r>
              <a:rPr lang="fr-FR" sz="1800" dirty="0" err="1">
                <a:solidFill>
                  <a:schemeClr val="tx1"/>
                </a:solidFill>
                <a:latin typeface="Times New Roman" panose="02020603050405020304" pitchFamily="18" charset="0"/>
                <a:cs typeface="Times New Roman" panose="02020603050405020304" pitchFamily="18" charset="0"/>
              </a:rPr>
              <a:t>al,ll,lo</a:t>
            </a:r>
            <a:r>
              <a:rPr lang="fr-FR" sz="1800" dirty="0">
                <a:solidFill>
                  <a:schemeClr val="tx1"/>
                </a:solidFill>
                <a:latin typeface="Times New Roman" panose="02020603050405020304" pitchFamily="18" charset="0"/>
                <a:cs typeface="Times New Roman" panose="02020603050405020304" pitchFamily="18" charset="0"/>
              </a:rPr>
              <a:t>} (</a:t>
            </a:r>
            <a:r>
              <a:rPr lang="fr-FR" sz="1800" i="1" dirty="0">
                <a:solidFill>
                  <a:schemeClr val="tx1"/>
                </a:solidFill>
                <a:latin typeface="Times New Roman" panose="02020603050405020304" pitchFamily="18" charset="0"/>
                <a:cs typeface="Times New Roman" panose="02020603050405020304" pitchFamily="18" charset="0"/>
              </a:rPr>
              <a:t>soit 3 </a:t>
            </a:r>
            <a:r>
              <a:rPr lang="fr-FR" sz="1800" i="1" dirty="0" err="1">
                <a:solidFill>
                  <a:schemeClr val="tx1"/>
                </a:solidFill>
                <a:latin typeface="Times New Roman" panose="02020603050405020304" pitchFamily="18" charset="0"/>
                <a:cs typeface="Times New Roman" panose="02020603050405020304" pitchFamily="18" charset="0"/>
              </a:rPr>
              <a:t>bigrammes</a:t>
            </a:r>
            <a:r>
              <a:rPr lang="fr-FR" sz="1800" dirty="0">
                <a:solidFill>
                  <a:schemeClr val="tx1"/>
                </a:solidFill>
                <a:latin typeface="Times New Roman" panose="02020603050405020304" pitchFamily="18" charset="0"/>
                <a:cs typeface="Times New Roman" panose="02020603050405020304" pitchFamily="18" charset="0"/>
              </a:rPr>
              <a:t>). L'intersection des deux lots sont les valeurs {</a:t>
            </a:r>
            <a:r>
              <a:rPr lang="fr-FR" sz="1800" dirty="0" err="1">
                <a:solidFill>
                  <a:schemeClr val="tx1"/>
                </a:solidFill>
                <a:latin typeface="Times New Roman" panose="02020603050405020304" pitchFamily="18" charset="0"/>
                <a:cs typeface="Times New Roman" panose="02020603050405020304" pitchFamily="18" charset="0"/>
              </a:rPr>
              <a:t>ll,lo</a:t>
            </a:r>
            <a:r>
              <a:rPr lang="fr-FR" sz="1800" dirty="0">
                <a:solidFill>
                  <a:schemeClr val="tx1"/>
                </a:solidFill>
                <a:latin typeface="Times New Roman" panose="02020603050405020304" pitchFamily="18" charset="0"/>
                <a:cs typeface="Times New Roman" panose="02020603050405020304" pitchFamily="18" charset="0"/>
              </a:rPr>
              <a:t>}. Ainsi, l'équation devient:</a:t>
            </a:r>
          </a:p>
          <a:p>
            <a:pPr marL="0" indent="0">
              <a:buNone/>
            </a:pPr>
            <a:r>
              <a:rPr lang="fr-FR" sz="2000" b="1" dirty="0">
                <a:solidFill>
                  <a:schemeClr val="tx1"/>
                </a:solidFill>
                <a:latin typeface="Times New Roman" panose="02020603050405020304" pitchFamily="18" charset="0"/>
                <a:cs typeface="Times New Roman" panose="02020603050405020304" pitchFamily="18" charset="0"/>
              </a:rPr>
              <a:t>s = 2*2 /(4+3) = 4/7 = 0,57</a:t>
            </a:r>
          </a:p>
          <a:p>
            <a:pPr marL="0" indent="0">
              <a:buNone/>
            </a:pPr>
            <a:r>
              <a:rPr lang="fr-FR" sz="2000" b="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fr-FR" sz="18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fr-FR" sz="1800" dirty="0">
                <a:solidFill>
                  <a:schemeClr val="tx1"/>
                </a:solidFill>
                <a:latin typeface="Times New Roman" panose="02020603050405020304" pitchFamily="18" charset="0"/>
                <a:cs typeface="Times New Roman" panose="02020603050405020304" pitchFamily="18" charset="0"/>
              </a:rPr>
              <a:t>Grâce à cette valeur de 0,57 il est possible de déterminer que ces deux mots sont à peu près semblables. Plus la valeur est proche de 1 et plus les chaines sont similaires. Si le résultat est égal à 1, cela signifie que les deux chaines sont identiques.</a:t>
            </a:r>
          </a:p>
          <a:p>
            <a:pPr>
              <a:lnSpc>
                <a:spcPct val="80000"/>
              </a:lnSpc>
            </a:pPr>
            <a:endParaRPr lang="en-US" altLang="fr-FR" sz="2000" dirty="0">
              <a:solidFill>
                <a:schemeClr val="tx1"/>
              </a:solidFill>
              <a:latin typeface="Times New Roman" panose="02020603050405020304" pitchFamily="18" charset="0"/>
              <a:cs typeface="Times New Roman" panose="02020603050405020304" pitchFamily="18" charset="0"/>
            </a:endParaRPr>
          </a:p>
        </p:txBody>
      </p:sp>
      <p:pic>
        <p:nvPicPr>
          <p:cNvPr id="4" name="Picture 2" descr="C:\Users\esi\Desktop\equation-coefficient-de-dic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704027"/>
            <a:ext cx="1872208" cy="669733"/>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e la date 2">
            <a:extLst>
              <a:ext uri="{FF2B5EF4-FFF2-40B4-BE49-F238E27FC236}">
                <a16:creationId xmlns:a16="http://schemas.microsoft.com/office/drawing/2014/main" id="{F52269A5-8435-46D4-82A8-B664A01749AE}"/>
              </a:ext>
            </a:extLst>
          </p:cNvPr>
          <p:cNvSpPr>
            <a:spLocks noGrp="1"/>
          </p:cNvSpPr>
          <p:nvPr>
            <p:ph type="dt" sz="half" idx="10"/>
          </p:nvPr>
        </p:nvSpPr>
        <p:spPr/>
        <p:txBody>
          <a:bodyPr/>
          <a:lstStyle/>
          <a:p>
            <a:fld id="{D9C79D29-3A59-48D0-8833-B01A0176C017}" type="datetime1">
              <a:rPr lang="fr-FR" smtClean="0"/>
              <a:t>28/05/2022</a:t>
            </a:fld>
            <a:endParaRPr lang="fr-BE"/>
          </a:p>
        </p:txBody>
      </p:sp>
      <p:sp>
        <p:nvSpPr>
          <p:cNvPr id="5" name="Espace réservé du numéro de diapositive 4">
            <a:extLst>
              <a:ext uri="{FF2B5EF4-FFF2-40B4-BE49-F238E27FC236}">
                <a16:creationId xmlns:a16="http://schemas.microsoft.com/office/drawing/2014/main" id="{857E4A34-1751-49E3-B9C1-B28A79B54F39}"/>
              </a:ext>
            </a:extLst>
          </p:cNvPr>
          <p:cNvSpPr>
            <a:spLocks noGrp="1"/>
          </p:cNvSpPr>
          <p:nvPr>
            <p:ph type="sldNum" sz="quarter" idx="12"/>
          </p:nvPr>
        </p:nvSpPr>
        <p:spPr/>
        <p:txBody>
          <a:bodyPr/>
          <a:lstStyle/>
          <a:p>
            <a:fld id="{CF4668DC-857F-487D-BFFA-8C0CA5037977}" type="slidenum">
              <a:rPr lang="fr-BE" smtClean="0"/>
              <a:t>16</a:t>
            </a:fld>
            <a:endParaRPr lang="fr-BE" dirty="0"/>
          </a:p>
        </p:txBody>
      </p:sp>
      <p:sp>
        <p:nvSpPr>
          <p:cNvPr id="7" name="Titre 6">
            <a:extLst>
              <a:ext uri="{FF2B5EF4-FFF2-40B4-BE49-F238E27FC236}">
                <a16:creationId xmlns:a16="http://schemas.microsoft.com/office/drawing/2014/main" id="{82ADEE57-9B74-47DB-859A-23A601FB108C}"/>
              </a:ext>
            </a:extLst>
          </p:cNvPr>
          <p:cNvSpPr>
            <a:spLocks noGrp="1"/>
          </p:cNvSpPr>
          <p:nvPr>
            <p:ph type="title"/>
          </p:nvPr>
        </p:nvSpPr>
        <p:spPr/>
        <p:txBody>
          <a:bodyPr/>
          <a:lstStyle/>
          <a:p>
            <a:endParaRPr lang="fr-FR" dirty="0"/>
          </a:p>
        </p:txBody>
      </p:sp>
      <p:sp>
        <p:nvSpPr>
          <p:cNvPr id="13" name="AutoShape 6">
            <a:extLst>
              <a:ext uri="{FF2B5EF4-FFF2-40B4-BE49-F238E27FC236}">
                <a16:creationId xmlns:a16="http://schemas.microsoft.com/office/drawing/2014/main" id="{B443F232-5B77-447C-9B37-263677FE1ECD}"/>
              </a:ext>
            </a:extLst>
          </p:cNvPr>
          <p:cNvSpPr>
            <a:spLocks noChangeArrowheads="1"/>
          </p:cNvSpPr>
          <p:nvPr/>
        </p:nvSpPr>
        <p:spPr bwMode="auto">
          <a:xfrm>
            <a:off x="0" y="-29056"/>
            <a:ext cx="9144000" cy="792000"/>
          </a:xfrm>
          <a:prstGeom prst="flowChartDocument">
            <a:avLst/>
          </a:prstGeom>
          <a:solidFill>
            <a:srgbClr val="4A7EBB"/>
          </a:solidFill>
          <a:ln w="9525" algn="ctr">
            <a:solidFill>
              <a:schemeClr val="bg1">
                <a:lumMod val="50000"/>
              </a:schemeClr>
            </a:solidFill>
            <a:miter lim="800000"/>
            <a:headEnd/>
            <a:tailEnd/>
          </a:ln>
          <a:effectLst/>
        </p:spPr>
        <p:txBody>
          <a:bodyPr wrap="none" lIns="82468" tIns="41234" rIns="82468" bIns="41234" anchor="ctr"/>
          <a:lstStyle/>
          <a:p>
            <a:pPr algn="ctr" defTabSz="824718" eaLnBrk="0" fontAlgn="base" hangingPunct="0">
              <a:spcBef>
                <a:spcPct val="0"/>
              </a:spcBef>
              <a:spcAft>
                <a:spcPct val="0"/>
              </a:spcAft>
              <a:defRPr/>
            </a:pPr>
            <a:endParaRPr kumimoji="1" lang="en-US" sz="4300" b="1">
              <a:solidFill>
                <a:srgbClr val="000000"/>
              </a:solidFill>
              <a:latin typeface="Agency FB" pitchFamily="34" charset="0"/>
            </a:endParaRPr>
          </a:p>
        </p:txBody>
      </p:sp>
      <p:sp>
        <p:nvSpPr>
          <p:cNvPr id="14" name="Rectangle 13">
            <a:extLst>
              <a:ext uri="{FF2B5EF4-FFF2-40B4-BE49-F238E27FC236}">
                <a16:creationId xmlns:a16="http://schemas.microsoft.com/office/drawing/2014/main" id="{96FCB445-8AD5-49DC-8AB1-863D97380848}"/>
              </a:ext>
            </a:extLst>
          </p:cNvPr>
          <p:cNvSpPr/>
          <p:nvPr/>
        </p:nvSpPr>
        <p:spPr>
          <a:xfrm>
            <a:off x="1619672" y="116933"/>
            <a:ext cx="6197168" cy="452605"/>
          </a:xfrm>
          <a:prstGeom prst="rect">
            <a:avLst/>
          </a:prstGeom>
        </p:spPr>
        <p:txBody>
          <a:bodyPr wrap="square" lIns="82468" tIns="41234" rIns="82468" bIns="41234">
            <a:spAutoFit/>
          </a:bodyPr>
          <a:lstStyle/>
          <a:p>
            <a:pPr algn="ctr" defTabSz="824718" fontAlgn="base">
              <a:spcBef>
                <a:spcPct val="0"/>
              </a:spcBef>
              <a:spcAft>
                <a:spcPct val="0"/>
              </a:spcAft>
            </a:pPr>
            <a:r>
              <a:rPr kumimoji="1" lang="en-US" sz="2400" b="1" dirty="0">
                <a:solidFill>
                  <a:schemeClr val="bg1"/>
                </a:solidFill>
                <a:latin typeface="+mj-lt"/>
              </a:rPr>
              <a:t>Les approaches des SR</a:t>
            </a:r>
            <a:endParaRPr lang="fr-FR" dirty="0">
              <a:solidFill>
                <a:schemeClr val="bg1"/>
              </a:solidFill>
              <a:latin typeface="+mj-lt"/>
            </a:endParaRPr>
          </a:p>
        </p:txBody>
      </p:sp>
      <p:pic>
        <p:nvPicPr>
          <p:cNvPr id="15" name="Picture 2">
            <a:extLst>
              <a:ext uri="{FF2B5EF4-FFF2-40B4-BE49-F238E27FC236}">
                <a16:creationId xmlns:a16="http://schemas.microsoft.com/office/drawing/2014/main" id="{313D0B8C-A3BE-496E-9B82-1FBE5E98E9F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411760" y="89769"/>
            <a:ext cx="553534" cy="576000"/>
          </a:xfrm>
          <a:prstGeom prst="rect">
            <a:avLst/>
          </a:prstGeom>
          <a:noFill/>
          <a:ln w="9525">
            <a:noFill/>
            <a:miter lim="800000"/>
            <a:headEnd/>
            <a:tailEnd/>
          </a:ln>
        </p:spPr>
      </p:pic>
      <p:sp>
        <p:nvSpPr>
          <p:cNvPr id="17" name="ZoneTexte 16">
            <a:extLst>
              <a:ext uri="{FF2B5EF4-FFF2-40B4-BE49-F238E27FC236}">
                <a16:creationId xmlns:a16="http://schemas.microsoft.com/office/drawing/2014/main" id="{07F7FE5F-3186-4BDF-A127-4EBF226CF7FC}"/>
              </a:ext>
            </a:extLst>
          </p:cNvPr>
          <p:cNvSpPr txBox="1"/>
          <p:nvPr/>
        </p:nvSpPr>
        <p:spPr>
          <a:xfrm>
            <a:off x="290860" y="743472"/>
            <a:ext cx="5217243" cy="369332"/>
          </a:xfrm>
          <a:prstGeom prst="rect">
            <a:avLst/>
          </a:prstGeom>
          <a:noFill/>
        </p:spPr>
        <p:txBody>
          <a:bodyPr wrap="square">
            <a:spAutoFit/>
          </a:bodyPr>
          <a:lstStyle/>
          <a:p>
            <a:r>
              <a:rPr lang="fr-FR" sz="1800" b="1" dirty="0">
                <a:solidFill>
                  <a:schemeClr val="accent2"/>
                </a:solidFill>
                <a:latin typeface="Times New Roman" panose="02020603050405020304" pitchFamily="18" charset="0"/>
                <a:cs typeface="Times New Roman" panose="02020603050405020304" pitchFamily="18" charset="0"/>
              </a:rPr>
              <a:t>3.1 </a:t>
            </a:r>
            <a:r>
              <a:rPr lang="fr-FR" sz="1800" b="1" cap="none" dirty="0">
                <a:solidFill>
                  <a:schemeClr val="accent2"/>
                </a:solidFill>
                <a:latin typeface="Times New Roman" panose="02020603050405020304" pitchFamily="18" charset="0"/>
                <a:cs typeface="Times New Roman" panose="02020603050405020304" pitchFamily="18" charset="0"/>
              </a:rPr>
              <a:t>Approche orienté contenu-objet (DICE) (2/2)</a:t>
            </a:r>
            <a:endParaRPr lang="fr-FR" dirty="0"/>
          </a:p>
        </p:txBody>
      </p:sp>
    </p:spTree>
    <p:extLst>
      <p:ext uri="{BB962C8B-B14F-4D97-AF65-F5344CB8AC3E}">
        <p14:creationId xmlns:p14="http://schemas.microsoft.com/office/powerpoint/2010/main" val="146729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60419">
                                            <p:txEl>
                                              <p:pRg st="0" end="0"/>
                                            </p:txEl>
                                          </p:spTgt>
                                        </p:tgtEl>
                                        <p:attrNameLst>
                                          <p:attrName>style.visibility</p:attrName>
                                        </p:attrNameLst>
                                      </p:cBhvr>
                                      <p:to>
                                        <p:strVal val="visible"/>
                                      </p:to>
                                    </p:set>
                                    <p:animEffect transition="in" filter="randombar(horizontal)">
                                      <p:cBhvr>
                                        <p:cTn id="13" dur="500"/>
                                        <p:tgtEl>
                                          <p:spTgt spid="6041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60419">
                                            <p:txEl>
                                              <p:pRg st="1" end="1"/>
                                            </p:txEl>
                                          </p:spTgt>
                                        </p:tgtEl>
                                        <p:attrNameLst>
                                          <p:attrName>style.visibility</p:attrName>
                                        </p:attrNameLst>
                                      </p:cBhvr>
                                      <p:to>
                                        <p:strVal val="visible"/>
                                      </p:to>
                                    </p:set>
                                    <p:animEffect transition="in" filter="randombar(horizontal)">
                                      <p:cBhvr>
                                        <p:cTn id="18" dur="500"/>
                                        <p:tgtEl>
                                          <p:spTgt spid="6041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60419">
                                            <p:txEl>
                                              <p:pRg st="2" end="2"/>
                                            </p:txEl>
                                          </p:spTgt>
                                        </p:tgtEl>
                                        <p:attrNameLst>
                                          <p:attrName>style.visibility</p:attrName>
                                        </p:attrNameLst>
                                      </p:cBhvr>
                                      <p:to>
                                        <p:strVal val="visible"/>
                                      </p:to>
                                    </p:set>
                                    <p:animEffect transition="in" filter="randombar(horizontal)">
                                      <p:cBhvr>
                                        <p:cTn id="23" dur="500"/>
                                        <p:tgtEl>
                                          <p:spTgt spid="6041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60419">
                                            <p:txEl>
                                              <p:pRg st="5" end="5"/>
                                            </p:txEl>
                                          </p:spTgt>
                                        </p:tgtEl>
                                        <p:attrNameLst>
                                          <p:attrName>style.visibility</p:attrName>
                                        </p:attrNameLst>
                                      </p:cBhvr>
                                      <p:to>
                                        <p:strVal val="visible"/>
                                      </p:to>
                                    </p:set>
                                    <p:animEffect transition="in" filter="randombar(horizontal)">
                                      <p:cBhvr>
                                        <p:cTn id="28" dur="500"/>
                                        <p:tgtEl>
                                          <p:spTgt spid="60419">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60419">
                                            <p:txEl>
                                              <p:pRg st="8" end="8"/>
                                            </p:txEl>
                                          </p:spTgt>
                                        </p:tgtEl>
                                        <p:attrNameLst>
                                          <p:attrName>style.visibility</p:attrName>
                                        </p:attrNameLst>
                                      </p:cBhvr>
                                      <p:to>
                                        <p:strVal val="visible"/>
                                      </p:to>
                                    </p:set>
                                    <p:animEffect transition="in" filter="randombar(horizontal)">
                                      <p:cBhvr>
                                        <p:cTn id="33" dur="500"/>
                                        <p:tgtEl>
                                          <p:spTgt spid="60419">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60419">
                                            <p:txEl>
                                              <p:pRg st="9" end="9"/>
                                            </p:txEl>
                                          </p:spTgt>
                                        </p:tgtEl>
                                        <p:attrNameLst>
                                          <p:attrName>style.visibility</p:attrName>
                                        </p:attrNameLst>
                                      </p:cBhvr>
                                      <p:to>
                                        <p:strVal val="visible"/>
                                      </p:to>
                                    </p:set>
                                    <p:animEffect transition="in" filter="randombar(horizontal)">
                                      <p:cBhvr>
                                        <p:cTn id="38" dur="500"/>
                                        <p:tgtEl>
                                          <p:spTgt spid="60419">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60419">
                                            <p:txEl>
                                              <p:pRg st="10" end="10"/>
                                            </p:txEl>
                                          </p:spTgt>
                                        </p:tgtEl>
                                        <p:attrNameLst>
                                          <p:attrName>style.visibility</p:attrName>
                                        </p:attrNameLst>
                                      </p:cBhvr>
                                      <p:to>
                                        <p:strVal val="visible"/>
                                      </p:to>
                                    </p:set>
                                    <p:animEffect transition="in" filter="randombar(horizontal)">
                                      <p:cBhvr>
                                        <p:cTn id="43" dur="500"/>
                                        <p:tgtEl>
                                          <p:spTgt spid="60419">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60419">
                                            <p:txEl>
                                              <p:pRg st="11" end="11"/>
                                            </p:txEl>
                                          </p:spTgt>
                                        </p:tgtEl>
                                        <p:attrNameLst>
                                          <p:attrName>style.visibility</p:attrName>
                                        </p:attrNameLst>
                                      </p:cBhvr>
                                      <p:to>
                                        <p:strVal val="visible"/>
                                      </p:to>
                                    </p:set>
                                    <p:animEffect transition="in" filter="randombar(horizontal)">
                                      <p:cBhvr>
                                        <p:cTn id="48" dur="500"/>
                                        <p:tgtEl>
                                          <p:spTgt spid="6041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908354"/>
            <a:ext cx="7776864" cy="1008112"/>
          </a:xfrm>
        </p:spPr>
        <p:txBody>
          <a:bodyPr/>
          <a:lstStyle/>
          <a:p>
            <a:r>
              <a:rPr lang="fr-FR" sz="2200" b="1" dirty="0">
                <a:solidFill>
                  <a:schemeClr val="accent2"/>
                </a:solidFill>
                <a:latin typeface="Times New Roman" panose="02020603050405020304" pitchFamily="18" charset="0"/>
                <a:cs typeface="Times New Roman" panose="02020603050405020304" pitchFamily="18" charset="0"/>
              </a:rPr>
              <a:t>3.2  </a:t>
            </a:r>
            <a:r>
              <a:rPr lang="fr-FR" sz="2200" b="1" cap="none" dirty="0">
                <a:solidFill>
                  <a:schemeClr val="accent2"/>
                </a:solidFill>
                <a:latin typeface="Times New Roman" panose="02020603050405020304" pitchFamily="18" charset="0"/>
                <a:cs typeface="Times New Roman" panose="02020603050405020304" pitchFamily="18" charset="0"/>
              </a:rPr>
              <a:t>Approche orienté contenu (</a:t>
            </a:r>
            <a:r>
              <a:rPr lang="fr-FR" sz="2200" b="1" dirty="0" err="1">
                <a:solidFill>
                  <a:schemeClr val="accent2"/>
                </a:solidFill>
                <a:latin typeface="Times New Roman" panose="02020603050405020304" pitchFamily="18" charset="0"/>
                <a:cs typeface="Times New Roman" panose="02020603050405020304" pitchFamily="18" charset="0"/>
              </a:rPr>
              <a:t>Rocchio’s</a:t>
            </a:r>
            <a:r>
              <a:rPr lang="fr-FR" sz="2200" b="1" dirty="0">
                <a:solidFill>
                  <a:schemeClr val="accent2"/>
                </a:solidFill>
                <a:latin typeface="Times New Roman" panose="02020603050405020304" pitchFamily="18" charset="0"/>
                <a:cs typeface="Times New Roman" panose="02020603050405020304" pitchFamily="18" charset="0"/>
              </a:rPr>
              <a:t> relevance feedback</a:t>
            </a:r>
            <a:r>
              <a:rPr lang="fr-FR" sz="2200" b="1" cap="none" dirty="0">
                <a:solidFill>
                  <a:schemeClr val="bg2"/>
                </a:solidFill>
                <a:latin typeface="Times New Roman" panose="02020603050405020304" pitchFamily="18" charset="0"/>
                <a:cs typeface="Times New Roman" panose="02020603050405020304" pitchFamily="18" charset="0"/>
              </a:rPr>
              <a:t>)</a:t>
            </a:r>
            <a:endParaRPr lang="en-US" altLang="fr-FR" sz="2200" b="1" dirty="0">
              <a:solidFill>
                <a:schemeClr val="bg2"/>
              </a:solidFill>
              <a:latin typeface="Times New Roman" panose="02020603050405020304" pitchFamily="18" charset="0"/>
              <a:cs typeface="Times New Roman" panose="02020603050405020304" pitchFamily="18" charset="0"/>
            </a:endParaRPr>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82173" y="1916466"/>
            <a:ext cx="7272166" cy="3744416"/>
          </a:xfrm>
          <a:prstGeom prst="rect">
            <a:avLst/>
          </a:prstGeom>
          <a:noFill/>
          <a:ln>
            <a:noFill/>
          </a:ln>
          <a:scene3d>
            <a:camera prst="perspectiveRigh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space réservé de la date 4">
            <a:extLst>
              <a:ext uri="{FF2B5EF4-FFF2-40B4-BE49-F238E27FC236}">
                <a16:creationId xmlns:a16="http://schemas.microsoft.com/office/drawing/2014/main" id="{E8E82161-A283-43A7-9633-3D2CE707D4C4}"/>
              </a:ext>
            </a:extLst>
          </p:cNvPr>
          <p:cNvSpPr>
            <a:spLocks noGrp="1"/>
          </p:cNvSpPr>
          <p:nvPr>
            <p:ph type="dt" sz="half" idx="10"/>
          </p:nvPr>
        </p:nvSpPr>
        <p:spPr/>
        <p:txBody>
          <a:bodyPr/>
          <a:lstStyle/>
          <a:p>
            <a:fld id="{F3CFB3E7-1FB4-4E96-A706-1C791F27BAD4}" type="datetime1">
              <a:rPr lang="fr-FR" smtClean="0"/>
              <a:t>28/05/2022</a:t>
            </a:fld>
            <a:endParaRPr lang="fr-BE"/>
          </a:p>
        </p:txBody>
      </p:sp>
      <p:sp>
        <p:nvSpPr>
          <p:cNvPr id="6" name="Espace réservé du numéro de diapositive 5">
            <a:extLst>
              <a:ext uri="{FF2B5EF4-FFF2-40B4-BE49-F238E27FC236}">
                <a16:creationId xmlns:a16="http://schemas.microsoft.com/office/drawing/2014/main" id="{E114DFED-E757-45D1-A7D8-4D6416DC38A9}"/>
              </a:ext>
            </a:extLst>
          </p:cNvPr>
          <p:cNvSpPr>
            <a:spLocks noGrp="1"/>
          </p:cNvSpPr>
          <p:nvPr>
            <p:ph type="sldNum" sz="quarter" idx="12"/>
          </p:nvPr>
        </p:nvSpPr>
        <p:spPr/>
        <p:txBody>
          <a:bodyPr/>
          <a:lstStyle/>
          <a:p>
            <a:fld id="{CF4668DC-857F-487D-BFFA-8C0CA5037977}" type="slidenum">
              <a:rPr lang="fr-BE" smtClean="0"/>
              <a:t>17</a:t>
            </a:fld>
            <a:endParaRPr lang="fr-BE"/>
          </a:p>
        </p:txBody>
      </p:sp>
      <p:sp>
        <p:nvSpPr>
          <p:cNvPr id="10" name="AutoShape 6">
            <a:extLst>
              <a:ext uri="{FF2B5EF4-FFF2-40B4-BE49-F238E27FC236}">
                <a16:creationId xmlns:a16="http://schemas.microsoft.com/office/drawing/2014/main" id="{B89CFDAF-6EE2-4BC7-97C6-203B860B4574}"/>
              </a:ext>
            </a:extLst>
          </p:cNvPr>
          <p:cNvSpPr>
            <a:spLocks noChangeArrowheads="1"/>
          </p:cNvSpPr>
          <p:nvPr/>
        </p:nvSpPr>
        <p:spPr bwMode="auto">
          <a:xfrm>
            <a:off x="0" y="-29056"/>
            <a:ext cx="9144000" cy="792000"/>
          </a:xfrm>
          <a:prstGeom prst="flowChartDocument">
            <a:avLst/>
          </a:prstGeom>
          <a:solidFill>
            <a:srgbClr val="4A7EBB"/>
          </a:solidFill>
          <a:ln w="9525" algn="ctr">
            <a:solidFill>
              <a:schemeClr val="bg1">
                <a:lumMod val="50000"/>
              </a:schemeClr>
            </a:solidFill>
            <a:miter lim="800000"/>
            <a:headEnd/>
            <a:tailEnd/>
          </a:ln>
          <a:effectLst/>
        </p:spPr>
        <p:txBody>
          <a:bodyPr wrap="none" lIns="82468" tIns="41234" rIns="82468" bIns="41234" anchor="ctr"/>
          <a:lstStyle/>
          <a:p>
            <a:pPr algn="ctr" defTabSz="824718" eaLnBrk="0" fontAlgn="base" hangingPunct="0">
              <a:spcBef>
                <a:spcPct val="0"/>
              </a:spcBef>
              <a:spcAft>
                <a:spcPct val="0"/>
              </a:spcAft>
              <a:defRPr/>
            </a:pPr>
            <a:endParaRPr kumimoji="1" lang="en-US" sz="4300" b="1">
              <a:solidFill>
                <a:srgbClr val="000000"/>
              </a:solidFill>
              <a:latin typeface="Agency FB" pitchFamily="34" charset="0"/>
            </a:endParaRPr>
          </a:p>
        </p:txBody>
      </p:sp>
      <p:sp>
        <p:nvSpPr>
          <p:cNvPr id="11" name="Rectangle 10">
            <a:extLst>
              <a:ext uri="{FF2B5EF4-FFF2-40B4-BE49-F238E27FC236}">
                <a16:creationId xmlns:a16="http://schemas.microsoft.com/office/drawing/2014/main" id="{8FD62FC5-B098-4AA2-8623-2B7437220FDB}"/>
              </a:ext>
            </a:extLst>
          </p:cNvPr>
          <p:cNvSpPr/>
          <p:nvPr/>
        </p:nvSpPr>
        <p:spPr>
          <a:xfrm>
            <a:off x="1619672" y="116933"/>
            <a:ext cx="6197168" cy="452605"/>
          </a:xfrm>
          <a:prstGeom prst="rect">
            <a:avLst/>
          </a:prstGeom>
        </p:spPr>
        <p:txBody>
          <a:bodyPr wrap="square" lIns="82468" tIns="41234" rIns="82468" bIns="41234">
            <a:spAutoFit/>
          </a:bodyPr>
          <a:lstStyle/>
          <a:p>
            <a:pPr algn="ctr" defTabSz="824718" fontAlgn="base">
              <a:spcBef>
                <a:spcPct val="0"/>
              </a:spcBef>
              <a:spcAft>
                <a:spcPct val="0"/>
              </a:spcAft>
            </a:pPr>
            <a:r>
              <a:rPr kumimoji="1" lang="en-US" sz="2400" b="1" dirty="0">
                <a:solidFill>
                  <a:schemeClr val="bg1"/>
                </a:solidFill>
                <a:latin typeface="+mj-lt"/>
              </a:rPr>
              <a:t>Les approaches des SR</a:t>
            </a:r>
            <a:endParaRPr lang="fr-FR" dirty="0">
              <a:solidFill>
                <a:schemeClr val="bg1"/>
              </a:solidFill>
              <a:latin typeface="+mj-lt"/>
            </a:endParaRPr>
          </a:p>
        </p:txBody>
      </p:sp>
      <p:pic>
        <p:nvPicPr>
          <p:cNvPr id="12" name="Picture 2">
            <a:extLst>
              <a:ext uri="{FF2B5EF4-FFF2-40B4-BE49-F238E27FC236}">
                <a16:creationId xmlns:a16="http://schemas.microsoft.com/office/drawing/2014/main" id="{5D4C82FD-6AAE-4E23-B70B-B21C8616A9B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411760" y="89769"/>
            <a:ext cx="553534" cy="576000"/>
          </a:xfrm>
          <a:prstGeom prst="rect">
            <a:avLst/>
          </a:prstGeom>
          <a:noFill/>
          <a:ln w="9525">
            <a:noFill/>
            <a:miter lim="800000"/>
            <a:headEnd/>
            <a:tailEnd/>
          </a:ln>
        </p:spPr>
      </p:pic>
    </p:spTree>
    <p:extLst>
      <p:ext uri="{BB962C8B-B14F-4D97-AF65-F5344CB8AC3E}">
        <p14:creationId xmlns:p14="http://schemas.microsoft.com/office/powerpoint/2010/main" val="72834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418"/>
                                        </p:tgtEl>
                                        <p:attrNameLst>
                                          <p:attrName>style.visibility</p:attrName>
                                        </p:attrNameLst>
                                      </p:cBhvr>
                                      <p:to>
                                        <p:strVal val="visible"/>
                                      </p:to>
                                    </p:set>
                                    <p:anim calcmode="lin" valueType="num">
                                      <p:cBhvr additive="base">
                                        <p:cTn id="7" dur="500" fill="hold"/>
                                        <p:tgtEl>
                                          <p:spTgt spid="60418"/>
                                        </p:tgtEl>
                                        <p:attrNameLst>
                                          <p:attrName>ppt_x</p:attrName>
                                        </p:attrNameLst>
                                      </p:cBhvr>
                                      <p:tavLst>
                                        <p:tav tm="0">
                                          <p:val>
                                            <p:strVal val="#ppt_x"/>
                                          </p:val>
                                        </p:tav>
                                        <p:tav tm="100000">
                                          <p:val>
                                            <p:strVal val="#ppt_x"/>
                                          </p:val>
                                        </p:tav>
                                      </p:tavLst>
                                    </p:anim>
                                    <p:anim calcmode="lin" valueType="num">
                                      <p:cBhvr additive="base">
                                        <p:cTn id="8" dur="500" fill="hold"/>
                                        <p:tgtEl>
                                          <p:spTgt spid="604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1043360" y="1519821"/>
            <a:ext cx="6192936" cy="2304255"/>
          </a:xfrm>
          <a:prstGeom prst="roundRect">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lnSpcReduction="10000"/>
          </a:bodyPr>
          <a:lstStyle/>
          <a:p>
            <a:pPr marL="0" indent="0" algn="just">
              <a:buNone/>
              <a:defRPr/>
            </a:pPr>
            <a:r>
              <a:rPr lang="fr-FR" sz="2000" b="1" dirty="0">
                <a:solidFill>
                  <a:srgbClr val="486DA2"/>
                </a:solidFill>
                <a:latin typeface="Gill Sans MT" pitchFamily="34" charset="0"/>
              </a:rPr>
              <a:t> </a:t>
            </a:r>
          </a:p>
          <a:p>
            <a:pPr marL="0" indent="0" algn="just">
              <a:buNone/>
              <a:defRPr/>
            </a:pPr>
            <a:r>
              <a:rPr lang="fr-FR" sz="2000" dirty="0">
                <a:solidFill>
                  <a:schemeClr val="tx1"/>
                </a:solidFill>
                <a:latin typeface="Times New Roman" panose="02020603050405020304" pitchFamily="18" charset="0"/>
                <a:cs typeface="Times New Roman" panose="02020603050405020304" pitchFamily="18" charset="0"/>
              </a:rPr>
              <a:t>Cette approche définit l’utilisateur dans le contexte des autres utilisateurs du système. Partons de la logique de recherche des similarités, le système prédit ce que l’utilisateur apprécie pour chercher des utilisateurs similaires, tout en liant leur comportement d’usage du passé sur celui du futur.</a:t>
            </a:r>
            <a:r>
              <a:rPr lang="fr-FR" sz="2000" dirty="0"/>
              <a:t>..</a:t>
            </a:r>
          </a:p>
          <a:p>
            <a:pPr algn="ctr">
              <a:defRPr/>
            </a:pPr>
            <a:endParaRPr lang="fr-FR" sz="2000" dirty="0">
              <a:solidFill>
                <a:schemeClr val="tx1"/>
              </a:solidFill>
              <a:latin typeface="Gill Sans MT" pitchFamily="34" charset="0"/>
            </a:endParaRPr>
          </a:p>
        </p:txBody>
      </p:sp>
      <p:sp>
        <p:nvSpPr>
          <p:cNvPr id="5" name="Ellipse 4"/>
          <p:cNvSpPr/>
          <p:nvPr/>
        </p:nvSpPr>
        <p:spPr>
          <a:xfrm>
            <a:off x="924000" y="5013176"/>
            <a:ext cx="3359968" cy="13431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a:latin typeface="Times New Roman" panose="02020603050405020304" pitchFamily="18" charset="0"/>
                <a:cs typeface="Times New Roman" panose="02020603050405020304" pitchFamily="18" charset="0"/>
              </a:rPr>
              <a:t>Une recommandation orientée utilisateur (voisinage proche</a:t>
            </a:r>
            <a:r>
              <a:rPr lang="fr-FR" sz="1800" dirty="0">
                <a:latin typeface="Times New Roman" panose="02020603050405020304" pitchFamily="18" charset="0"/>
                <a:cs typeface="Times New Roman" panose="02020603050405020304" pitchFamily="18" charset="0"/>
              </a:rPr>
              <a:t>) </a:t>
            </a:r>
          </a:p>
        </p:txBody>
      </p:sp>
      <p:sp>
        <p:nvSpPr>
          <p:cNvPr id="6" name="Ellipse 5"/>
          <p:cNvSpPr/>
          <p:nvPr/>
        </p:nvSpPr>
        <p:spPr>
          <a:xfrm>
            <a:off x="4936520" y="5034324"/>
            <a:ext cx="3163872" cy="13431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800" b="1" dirty="0">
                <a:latin typeface="Times New Roman" panose="02020603050405020304" pitchFamily="18" charset="0"/>
                <a:cs typeface="Times New Roman" panose="02020603050405020304" pitchFamily="18" charset="0"/>
              </a:rPr>
              <a:t>Une recommandation orientée contenus</a:t>
            </a:r>
            <a:r>
              <a:rPr lang="fr-FR" sz="1800" dirty="0">
                <a:latin typeface="Times New Roman" panose="02020603050405020304" pitchFamily="18" charset="0"/>
                <a:cs typeface="Times New Roman" panose="02020603050405020304" pitchFamily="18" charset="0"/>
              </a:rPr>
              <a:t> </a:t>
            </a:r>
          </a:p>
        </p:txBody>
      </p:sp>
      <p:sp>
        <p:nvSpPr>
          <p:cNvPr id="7" name="Flèche vers le bas 6"/>
          <p:cNvSpPr/>
          <p:nvPr/>
        </p:nvSpPr>
        <p:spPr>
          <a:xfrm>
            <a:off x="5979372" y="3982870"/>
            <a:ext cx="432048"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Flèche vers le bas 7"/>
          <p:cNvSpPr/>
          <p:nvPr/>
        </p:nvSpPr>
        <p:spPr>
          <a:xfrm>
            <a:off x="2158752" y="3917655"/>
            <a:ext cx="432048"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2"/>
          <p:cNvSpPr>
            <a:spLocks noGrp="1" noChangeArrowheads="1"/>
          </p:cNvSpPr>
          <p:nvPr>
            <p:ph type="title"/>
          </p:nvPr>
        </p:nvSpPr>
        <p:spPr>
          <a:xfrm>
            <a:off x="-22820" y="727821"/>
            <a:ext cx="6934200" cy="715963"/>
          </a:xfrm>
        </p:spPr>
        <p:txBody>
          <a:bodyPr/>
          <a:lstStyle/>
          <a:p>
            <a:r>
              <a:rPr lang="fr-FR" sz="2200" b="1" dirty="0">
                <a:solidFill>
                  <a:schemeClr val="accent2"/>
                </a:solidFill>
                <a:latin typeface="Times New Roman" panose="02020603050405020304" pitchFamily="18" charset="0"/>
                <a:cs typeface="Times New Roman" panose="02020603050405020304" pitchFamily="18" charset="0"/>
              </a:rPr>
              <a:t>4. </a:t>
            </a:r>
            <a:r>
              <a:rPr lang="fr-FR" sz="2200" b="1" cap="none" dirty="0">
                <a:solidFill>
                  <a:schemeClr val="accent2"/>
                </a:solidFill>
                <a:latin typeface="Times New Roman" panose="02020603050405020304" pitchFamily="18" charset="0"/>
                <a:cs typeface="Times New Roman" panose="02020603050405020304" pitchFamily="18" charset="0"/>
              </a:rPr>
              <a:t>Approche filtrage collaboratif (1/3)</a:t>
            </a:r>
            <a:endParaRPr lang="en-US" altLang="fr-FR" sz="2200" b="1" dirty="0">
              <a:solidFill>
                <a:schemeClr val="accent2"/>
              </a:solidFill>
              <a:latin typeface="Times New Roman" panose="02020603050405020304" pitchFamily="18" charset="0"/>
              <a:cs typeface="Times New Roman" panose="02020603050405020304" pitchFamily="18" charset="0"/>
            </a:endParaRPr>
          </a:p>
        </p:txBody>
      </p:sp>
      <p:sp>
        <p:nvSpPr>
          <p:cNvPr id="3" name="Espace réservé de la date 2">
            <a:extLst>
              <a:ext uri="{FF2B5EF4-FFF2-40B4-BE49-F238E27FC236}">
                <a16:creationId xmlns:a16="http://schemas.microsoft.com/office/drawing/2014/main" id="{554BBCF0-DFE9-456C-9181-A3223705EB18}"/>
              </a:ext>
            </a:extLst>
          </p:cNvPr>
          <p:cNvSpPr>
            <a:spLocks noGrp="1"/>
          </p:cNvSpPr>
          <p:nvPr>
            <p:ph type="dt" sz="half" idx="10"/>
          </p:nvPr>
        </p:nvSpPr>
        <p:spPr/>
        <p:txBody>
          <a:bodyPr/>
          <a:lstStyle/>
          <a:p>
            <a:fld id="{A061B91C-054A-4824-B008-6DC99D6F8757}" type="datetime1">
              <a:rPr lang="fr-FR" smtClean="0"/>
              <a:t>28/05/2022</a:t>
            </a:fld>
            <a:endParaRPr lang="fr-BE"/>
          </a:p>
        </p:txBody>
      </p:sp>
      <p:sp>
        <p:nvSpPr>
          <p:cNvPr id="11" name="Espace réservé du numéro de diapositive 10">
            <a:extLst>
              <a:ext uri="{FF2B5EF4-FFF2-40B4-BE49-F238E27FC236}">
                <a16:creationId xmlns:a16="http://schemas.microsoft.com/office/drawing/2014/main" id="{C255C2A6-9124-482B-9D4F-D6F6902F9E28}"/>
              </a:ext>
            </a:extLst>
          </p:cNvPr>
          <p:cNvSpPr>
            <a:spLocks noGrp="1"/>
          </p:cNvSpPr>
          <p:nvPr>
            <p:ph type="sldNum" sz="quarter" idx="12"/>
          </p:nvPr>
        </p:nvSpPr>
        <p:spPr/>
        <p:txBody>
          <a:bodyPr/>
          <a:lstStyle/>
          <a:p>
            <a:fld id="{CF4668DC-857F-487D-BFFA-8C0CA5037977}" type="slidenum">
              <a:rPr lang="fr-BE" smtClean="0"/>
              <a:t>18</a:t>
            </a:fld>
            <a:endParaRPr lang="fr-BE" dirty="0"/>
          </a:p>
        </p:txBody>
      </p:sp>
      <p:sp>
        <p:nvSpPr>
          <p:cNvPr id="12" name="AutoShape 6">
            <a:extLst>
              <a:ext uri="{FF2B5EF4-FFF2-40B4-BE49-F238E27FC236}">
                <a16:creationId xmlns:a16="http://schemas.microsoft.com/office/drawing/2014/main" id="{FBB25879-7DAA-48CF-871D-07365CA59ACD}"/>
              </a:ext>
            </a:extLst>
          </p:cNvPr>
          <p:cNvSpPr>
            <a:spLocks noChangeArrowheads="1"/>
          </p:cNvSpPr>
          <p:nvPr/>
        </p:nvSpPr>
        <p:spPr bwMode="auto">
          <a:xfrm>
            <a:off x="0" y="-29056"/>
            <a:ext cx="9144000" cy="792000"/>
          </a:xfrm>
          <a:prstGeom prst="flowChartDocument">
            <a:avLst/>
          </a:prstGeom>
          <a:solidFill>
            <a:srgbClr val="4A7EBB"/>
          </a:solidFill>
          <a:ln w="9525" algn="ctr">
            <a:solidFill>
              <a:schemeClr val="bg1">
                <a:lumMod val="50000"/>
              </a:schemeClr>
            </a:solidFill>
            <a:miter lim="800000"/>
            <a:headEnd/>
            <a:tailEnd/>
          </a:ln>
          <a:effectLst/>
        </p:spPr>
        <p:txBody>
          <a:bodyPr wrap="none" lIns="82468" tIns="41234" rIns="82468" bIns="41234" anchor="ctr"/>
          <a:lstStyle/>
          <a:p>
            <a:pPr algn="ctr" defTabSz="824718" eaLnBrk="0" fontAlgn="base" hangingPunct="0">
              <a:spcBef>
                <a:spcPct val="0"/>
              </a:spcBef>
              <a:spcAft>
                <a:spcPct val="0"/>
              </a:spcAft>
              <a:defRPr/>
            </a:pPr>
            <a:endParaRPr kumimoji="1" lang="en-US" sz="4300" b="1">
              <a:solidFill>
                <a:srgbClr val="000000"/>
              </a:solidFill>
              <a:latin typeface="Agency FB" pitchFamily="34" charset="0"/>
            </a:endParaRPr>
          </a:p>
        </p:txBody>
      </p:sp>
      <p:sp>
        <p:nvSpPr>
          <p:cNvPr id="13" name="Rectangle 12">
            <a:extLst>
              <a:ext uri="{FF2B5EF4-FFF2-40B4-BE49-F238E27FC236}">
                <a16:creationId xmlns:a16="http://schemas.microsoft.com/office/drawing/2014/main" id="{00D5B586-1E58-417E-A429-23B35F0D2700}"/>
              </a:ext>
            </a:extLst>
          </p:cNvPr>
          <p:cNvSpPr/>
          <p:nvPr/>
        </p:nvSpPr>
        <p:spPr>
          <a:xfrm>
            <a:off x="1619672" y="116933"/>
            <a:ext cx="6197168" cy="452605"/>
          </a:xfrm>
          <a:prstGeom prst="rect">
            <a:avLst/>
          </a:prstGeom>
        </p:spPr>
        <p:txBody>
          <a:bodyPr wrap="square" lIns="82468" tIns="41234" rIns="82468" bIns="41234">
            <a:spAutoFit/>
          </a:bodyPr>
          <a:lstStyle/>
          <a:p>
            <a:pPr algn="ctr" defTabSz="824718" fontAlgn="base">
              <a:spcBef>
                <a:spcPct val="0"/>
              </a:spcBef>
              <a:spcAft>
                <a:spcPct val="0"/>
              </a:spcAft>
            </a:pPr>
            <a:r>
              <a:rPr kumimoji="1" lang="en-US" sz="2400" b="1" dirty="0">
                <a:solidFill>
                  <a:schemeClr val="bg1"/>
                </a:solidFill>
                <a:latin typeface="+mj-lt"/>
              </a:rPr>
              <a:t>Les approaches des SR</a:t>
            </a:r>
            <a:endParaRPr lang="fr-FR" dirty="0">
              <a:solidFill>
                <a:schemeClr val="bg1"/>
              </a:solidFill>
              <a:latin typeface="+mj-lt"/>
            </a:endParaRPr>
          </a:p>
        </p:txBody>
      </p:sp>
      <p:pic>
        <p:nvPicPr>
          <p:cNvPr id="14" name="Picture 2">
            <a:extLst>
              <a:ext uri="{FF2B5EF4-FFF2-40B4-BE49-F238E27FC236}">
                <a16:creationId xmlns:a16="http://schemas.microsoft.com/office/drawing/2014/main" id="{AF2BB62D-37BB-40E9-9835-CE0C562A711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11760" y="89769"/>
            <a:ext cx="553534" cy="576000"/>
          </a:xfrm>
          <a:prstGeom prst="rect">
            <a:avLst/>
          </a:prstGeom>
          <a:noFill/>
          <a:ln w="9525">
            <a:noFill/>
            <a:miter lim="800000"/>
            <a:headEnd/>
            <a:tailEnd/>
          </a:ln>
        </p:spPr>
      </p:pic>
    </p:spTree>
    <p:extLst>
      <p:ext uri="{BB962C8B-B14F-4D97-AF65-F5344CB8AC3E}">
        <p14:creationId xmlns:p14="http://schemas.microsoft.com/office/powerpoint/2010/main" val="232239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bg/>
                                          </p:spTgt>
                                        </p:tgtEl>
                                      </p:cBhvr>
                                    </p:animEffect>
                                    <p:animScale>
                                      <p:cBhvr>
                                        <p:cTn id="7" dur="250" autoRev="1" fill="hold"/>
                                        <p:tgtEl>
                                          <p:spTgt spid="4">
                                            <p:bg/>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4">
                                            <p:txEl>
                                              <p:pRg st="0" end="0"/>
                                            </p:txEl>
                                          </p:spTgt>
                                        </p:tgtEl>
                                      </p:cBhvr>
                                    </p:animEffect>
                                    <p:animScale>
                                      <p:cBhvr>
                                        <p:cTn id="12" dur="250" autoRev="1" fill="hold"/>
                                        <p:tgtEl>
                                          <p:spTgt spid="4">
                                            <p:txEl>
                                              <p:pRg st="0" end="0"/>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4">
                                            <p:txEl>
                                              <p:pRg st="1" end="1"/>
                                            </p:txEl>
                                          </p:spTgt>
                                        </p:tgtEl>
                                      </p:cBhvr>
                                    </p:animEffect>
                                    <p:animScale>
                                      <p:cBhvr>
                                        <p:cTn id="17" dur="250" autoRev="1" fill="hold"/>
                                        <p:tgtEl>
                                          <p:spTgt spid="4">
                                            <p:txEl>
                                              <p:pRg st="1" end="1"/>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randombar(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heel(1)">
                                      <p:cBhvr>
                                        <p:cTn id="3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25934" y="1811164"/>
            <a:ext cx="6787878" cy="2814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101471" y="4719396"/>
            <a:ext cx="6462464" cy="1785104"/>
          </a:xfrm>
          <a:prstGeom prst="rect">
            <a:avLst/>
          </a:prstGeom>
        </p:spPr>
        <p:txBody>
          <a:bodyPr wrap="square">
            <a:spAutoFit/>
          </a:bodyPr>
          <a:lstStyle/>
          <a:p>
            <a:pPr marL="0" indent="0" algn="just">
              <a:buNone/>
            </a:pPr>
            <a:r>
              <a:rPr lang="fr-CA" sz="2200" dirty="0">
                <a:latin typeface="Times New Roman" panose="02020603050405020304" pitchFamily="18" charset="0"/>
                <a:cs typeface="Times New Roman" panose="02020603050405020304" pitchFamily="18" charset="0"/>
                <a:sym typeface="Wingdings" panose="05000000000000000000" pitchFamily="2" charset="2"/>
              </a:rPr>
              <a:t>              représente le vecteur de prédiction de la notation (rating) de l’item       par le SR.</a:t>
            </a:r>
          </a:p>
          <a:p>
            <a:pPr marL="0" indent="0" algn="just">
              <a:buNone/>
            </a:pPr>
            <a:r>
              <a:rPr lang="fr-CA" sz="2200" dirty="0">
                <a:latin typeface="Times New Roman" panose="02020603050405020304" pitchFamily="18" charset="0"/>
                <a:cs typeface="Times New Roman" panose="02020603050405020304" pitchFamily="18" charset="0"/>
                <a:sym typeface="Wingdings" panose="05000000000000000000" pitchFamily="2" charset="2"/>
              </a:rPr>
              <a:t></a:t>
            </a:r>
            <a:r>
              <a:rPr lang="fr-CA" sz="2200" dirty="0">
                <a:latin typeface="Times New Roman" panose="02020603050405020304" pitchFamily="18" charset="0"/>
                <a:cs typeface="Times New Roman" panose="02020603050405020304" pitchFamily="18" charset="0"/>
              </a:rPr>
              <a:t>L’objectif du système de recommandations est de prédire certains espaces qui restent vides dans la matrice d’utilité. </a:t>
            </a:r>
          </a:p>
        </p:txBody>
      </p:sp>
      <p:sp>
        <p:nvSpPr>
          <p:cNvPr id="3" name="Rectangle 2"/>
          <p:cNvSpPr/>
          <p:nvPr/>
        </p:nvSpPr>
        <p:spPr>
          <a:xfrm>
            <a:off x="551631" y="1076775"/>
            <a:ext cx="5976664" cy="369332"/>
          </a:xfrm>
          <a:prstGeom prst="rect">
            <a:avLst/>
          </a:prstGeom>
        </p:spPr>
        <p:txBody>
          <a:bodyPr wrap="square">
            <a:spAutoFit/>
          </a:bodyPr>
          <a:lstStyle/>
          <a:p>
            <a:pPr marL="0" indent="0">
              <a:buNone/>
            </a:pPr>
            <a:r>
              <a:rPr lang="fr-FR" b="1" dirty="0">
                <a:solidFill>
                  <a:schemeClr val="accent2"/>
                </a:solidFill>
                <a:latin typeface="Times New Roman" panose="02020603050405020304" pitchFamily="18" charset="0"/>
                <a:cs typeface="Times New Roman" panose="02020603050405020304" pitchFamily="18" charset="0"/>
              </a:rPr>
              <a:t>4. Approche filtrage collaboratif (2/3)</a:t>
            </a:r>
          </a:p>
        </p:txBody>
      </p:sp>
      <p:pic>
        <p:nvPicPr>
          <p:cNvPr id="1710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4746972"/>
            <a:ext cx="552450" cy="304800"/>
          </a:xfrm>
          <a:prstGeom prst="rect">
            <a:avLst/>
          </a:prstGeom>
          <a:noFill/>
          <a:ln>
            <a:noFill/>
          </a:ln>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pic>
        <p:nvPicPr>
          <p:cNvPr id="1710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2703" y="5051772"/>
            <a:ext cx="369057" cy="340668"/>
          </a:xfrm>
          <a:prstGeom prst="rect">
            <a:avLst/>
          </a:prstGeom>
          <a:noFill/>
          <a:ln>
            <a:noFill/>
          </a:ln>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pic>
        <p:nvPicPr>
          <p:cNvPr id="1710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7700" y="3314700"/>
            <a:ext cx="228600" cy="228600"/>
          </a:xfrm>
          <a:prstGeom prst="rect">
            <a:avLst/>
          </a:prstGeom>
          <a:noFill/>
          <a:ln>
            <a:noFill/>
          </a:ln>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7" name="Espace réservé de la date 6">
            <a:extLst>
              <a:ext uri="{FF2B5EF4-FFF2-40B4-BE49-F238E27FC236}">
                <a16:creationId xmlns:a16="http://schemas.microsoft.com/office/drawing/2014/main" id="{EC0D560E-795F-4C0E-B0DE-8698019F8838}"/>
              </a:ext>
            </a:extLst>
          </p:cNvPr>
          <p:cNvSpPr>
            <a:spLocks noGrp="1"/>
          </p:cNvSpPr>
          <p:nvPr>
            <p:ph type="dt" sz="half" idx="10"/>
          </p:nvPr>
        </p:nvSpPr>
        <p:spPr/>
        <p:txBody>
          <a:bodyPr/>
          <a:lstStyle/>
          <a:p>
            <a:fld id="{A65FD87D-444F-4729-8922-D70377CD7C18}" type="datetime1">
              <a:rPr lang="fr-FR" smtClean="0"/>
              <a:t>28/05/2022</a:t>
            </a:fld>
            <a:endParaRPr lang="fr-BE"/>
          </a:p>
        </p:txBody>
      </p:sp>
      <p:sp>
        <p:nvSpPr>
          <p:cNvPr id="8" name="Espace réservé du numéro de diapositive 7">
            <a:extLst>
              <a:ext uri="{FF2B5EF4-FFF2-40B4-BE49-F238E27FC236}">
                <a16:creationId xmlns:a16="http://schemas.microsoft.com/office/drawing/2014/main" id="{9CF2780B-3CC9-4608-A509-C52F54448E73}"/>
              </a:ext>
            </a:extLst>
          </p:cNvPr>
          <p:cNvSpPr>
            <a:spLocks noGrp="1"/>
          </p:cNvSpPr>
          <p:nvPr>
            <p:ph type="sldNum" sz="quarter" idx="12"/>
          </p:nvPr>
        </p:nvSpPr>
        <p:spPr/>
        <p:txBody>
          <a:bodyPr/>
          <a:lstStyle/>
          <a:p>
            <a:fld id="{CF4668DC-857F-487D-BFFA-8C0CA5037977}" type="slidenum">
              <a:rPr lang="fr-BE" smtClean="0"/>
              <a:t>19</a:t>
            </a:fld>
            <a:endParaRPr lang="fr-BE"/>
          </a:p>
        </p:txBody>
      </p:sp>
      <p:sp>
        <p:nvSpPr>
          <p:cNvPr id="12" name="AutoShape 6">
            <a:extLst>
              <a:ext uri="{FF2B5EF4-FFF2-40B4-BE49-F238E27FC236}">
                <a16:creationId xmlns:a16="http://schemas.microsoft.com/office/drawing/2014/main" id="{BE17D739-188A-4157-AF6F-0E600BD16502}"/>
              </a:ext>
            </a:extLst>
          </p:cNvPr>
          <p:cNvSpPr>
            <a:spLocks noChangeArrowheads="1"/>
          </p:cNvSpPr>
          <p:nvPr/>
        </p:nvSpPr>
        <p:spPr bwMode="auto">
          <a:xfrm>
            <a:off x="0" y="-29056"/>
            <a:ext cx="9144000" cy="792000"/>
          </a:xfrm>
          <a:prstGeom prst="flowChartDocument">
            <a:avLst/>
          </a:prstGeom>
          <a:solidFill>
            <a:srgbClr val="4A7EBB"/>
          </a:solidFill>
          <a:ln w="9525" algn="ctr">
            <a:solidFill>
              <a:schemeClr val="bg1">
                <a:lumMod val="50000"/>
              </a:schemeClr>
            </a:solidFill>
            <a:miter lim="800000"/>
            <a:headEnd/>
            <a:tailEnd/>
          </a:ln>
          <a:effectLst/>
        </p:spPr>
        <p:txBody>
          <a:bodyPr wrap="none" lIns="82468" tIns="41234" rIns="82468" bIns="41234" anchor="ctr"/>
          <a:lstStyle/>
          <a:p>
            <a:pPr algn="ctr" defTabSz="824718" eaLnBrk="0" fontAlgn="base" hangingPunct="0">
              <a:spcBef>
                <a:spcPct val="0"/>
              </a:spcBef>
              <a:spcAft>
                <a:spcPct val="0"/>
              </a:spcAft>
              <a:defRPr/>
            </a:pPr>
            <a:endParaRPr kumimoji="1" lang="en-US" sz="4300" b="1">
              <a:solidFill>
                <a:srgbClr val="000000"/>
              </a:solidFill>
              <a:latin typeface="Agency FB" pitchFamily="34" charset="0"/>
            </a:endParaRPr>
          </a:p>
        </p:txBody>
      </p:sp>
      <p:sp>
        <p:nvSpPr>
          <p:cNvPr id="13" name="Rectangle 12">
            <a:extLst>
              <a:ext uri="{FF2B5EF4-FFF2-40B4-BE49-F238E27FC236}">
                <a16:creationId xmlns:a16="http://schemas.microsoft.com/office/drawing/2014/main" id="{A9B91062-9728-4510-A0A1-7F45ACEC0537}"/>
              </a:ext>
            </a:extLst>
          </p:cNvPr>
          <p:cNvSpPr/>
          <p:nvPr/>
        </p:nvSpPr>
        <p:spPr>
          <a:xfrm>
            <a:off x="1619672" y="116933"/>
            <a:ext cx="6197168" cy="452605"/>
          </a:xfrm>
          <a:prstGeom prst="rect">
            <a:avLst/>
          </a:prstGeom>
        </p:spPr>
        <p:txBody>
          <a:bodyPr wrap="square" lIns="82468" tIns="41234" rIns="82468" bIns="41234">
            <a:spAutoFit/>
          </a:bodyPr>
          <a:lstStyle/>
          <a:p>
            <a:pPr algn="ctr" defTabSz="824718" fontAlgn="base">
              <a:spcBef>
                <a:spcPct val="0"/>
              </a:spcBef>
              <a:spcAft>
                <a:spcPct val="0"/>
              </a:spcAft>
            </a:pPr>
            <a:r>
              <a:rPr kumimoji="1" lang="en-US" sz="2400" b="1" dirty="0">
                <a:solidFill>
                  <a:schemeClr val="bg1"/>
                </a:solidFill>
                <a:latin typeface="+mj-lt"/>
              </a:rPr>
              <a:t>Les approaches des SR</a:t>
            </a:r>
            <a:endParaRPr lang="fr-FR" dirty="0">
              <a:solidFill>
                <a:schemeClr val="bg1"/>
              </a:solidFill>
              <a:latin typeface="+mj-lt"/>
            </a:endParaRPr>
          </a:p>
        </p:txBody>
      </p:sp>
      <p:pic>
        <p:nvPicPr>
          <p:cNvPr id="14" name="Picture 2">
            <a:extLst>
              <a:ext uri="{FF2B5EF4-FFF2-40B4-BE49-F238E27FC236}">
                <a16:creationId xmlns:a16="http://schemas.microsoft.com/office/drawing/2014/main" id="{2B118DAE-9540-46B6-8F12-A30408319B99}"/>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411760" y="89769"/>
            <a:ext cx="553534" cy="576000"/>
          </a:xfrm>
          <a:prstGeom prst="rect">
            <a:avLst/>
          </a:prstGeom>
          <a:noFill/>
          <a:ln w="9525">
            <a:noFill/>
            <a:miter lim="800000"/>
            <a:headEnd/>
            <a:tailEnd/>
          </a:ln>
        </p:spPr>
      </p:pic>
    </p:spTree>
    <p:extLst>
      <p:ext uri="{BB962C8B-B14F-4D97-AF65-F5344CB8AC3E}">
        <p14:creationId xmlns:p14="http://schemas.microsoft.com/office/powerpoint/2010/main" val="71292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80">
                                          <p:stCondLst>
                                            <p:cond delay="0"/>
                                          </p:stCondLst>
                                        </p:cTn>
                                        <p:tgtEl>
                                          <p:spTgt spid="2"/>
                                        </p:tgtEl>
                                      </p:cBhvr>
                                    </p:animEffect>
                                    <p:anim calcmode="lin" valueType="num">
                                      <p:cBhvr>
                                        <p:cTn id="1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4" dur="26">
                                          <p:stCondLst>
                                            <p:cond delay="650"/>
                                          </p:stCondLst>
                                        </p:cTn>
                                        <p:tgtEl>
                                          <p:spTgt spid="2"/>
                                        </p:tgtEl>
                                      </p:cBhvr>
                                      <p:to x="100000" y="60000"/>
                                    </p:animScale>
                                    <p:animScale>
                                      <p:cBhvr>
                                        <p:cTn id="25" dur="166" decel="50000">
                                          <p:stCondLst>
                                            <p:cond delay="676"/>
                                          </p:stCondLst>
                                        </p:cTn>
                                        <p:tgtEl>
                                          <p:spTgt spid="2"/>
                                        </p:tgtEl>
                                      </p:cBhvr>
                                      <p:to x="100000" y="100000"/>
                                    </p:animScale>
                                    <p:animScale>
                                      <p:cBhvr>
                                        <p:cTn id="26" dur="26">
                                          <p:stCondLst>
                                            <p:cond delay="1312"/>
                                          </p:stCondLst>
                                        </p:cTn>
                                        <p:tgtEl>
                                          <p:spTgt spid="2"/>
                                        </p:tgtEl>
                                      </p:cBhvr>
                                      <p:to x="100000" y="80000"/>
                                    </p:animScale>
                                    <p:animScale>
                                      <p:cBhvr>
                                        <p:cTn id="27" dur="166" decel="50000">
                                          <p:stCondLst>
                                            <p:cond delay="1338"/>
                                          </p:stCondLst>
                                        </p:cTn>
                                        <p:tgtEl>
                                          <p:spTgt spid="2"/>
                                        </p:tgtEl>
                                      </p:cBhvr>
                                      <p:to x="100000" y="100000"/>
                                    </p:animScale>
                                    <p:animScale>
                                      <p:cBhvr>
                                        <p:cTn id="28" dur="26">
                                          <p:stCondLst>
                                            <p:cond delay="1642"/>
                                          </p:stCondLst>
                                        </p:cTn>
                                        <p:tgtEl>
                                          <p:spTgt spid="2"/>
                                        </p:tgtEl>
                                      </p:cBhvr>
                                      <p:to x="100000" y="90000"/>
                                    </p:animScale>
                                    <p:animScale>
                                      <p:cBhvr>
                                        <p:cTn id="29" dur="166" decel="50000">
                                          <p:stCondLst>
                                            <p:cond delay="1668"/>
                                          </p:stCondLst>
                                        </p:cTn>
                                        <p:tgtEl>
                                          <p:spTgt spid="2"/>
                                        </p:tgtEl>
                                      </p:cBhvr>
                                      <p:to x="100000" y="100000"/>
                                    </p:animScale>
                                    <p:animScale>
                                      <p:cBhvr>
                                        <p:cTn id="30" dur="26">
                                          <p:stCondLst>
                                            <p:cond delay="1808"/>
                                          </p:stCondLst>
                                        </p:cTn>
                                        <p:tgtEl>
                                          <p:spTgt spid="2"/>
                                        </p:tgtEl>
                                      </p:cBhvr>
                                      <p:to x="100000" y="95000"/>
                                    </p:animScale>
                                    <p:animScale>
                                      <p:cBhvr>
                                        <p:cTn id="31"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9522" y="-99392"/>
            <a:ext cx="7344816" cy="715962"/>
          </a:xfrm>
        </p:spPr>
        <p:txBody>
          <a:bodyPr/>
          <a:lstStyle/>
          <a:p>
            <a:pPr algn="ctr"/>
            <a:r>
              <a:rPr lang="fr-FR" sz="4000" b="1" dirty="0">
                <a:solidFill>
                  <a:schemeClr val="tx1"/>
                </a:solidFill>
                <a:latin typeface="Times New Roman" panose="02020603050405020304" pitchFamily="18" charset="0"/>
                <a:cs typeface="Times New Roman" panose="02020603050405020304" pitchFamily="18" charset="0"/>
              </a:rPr>
              <a:t>Plan</a:t>
            </a:r>
          </a:p>
        </p:txBody>
      </p:sp>
      <p:sp>
        <p:nvSpPr>
          <p:cNvPr id="60419" name="Rectangle 3"/>
          <p:cNvSpPr>
            <a:spLocks noGrp="1" noChangeArrowheads="1"/>
          </p:cNvSpPr>
          <p:nvPr>
            <p:ph idx="4294967295"/>
          </p:nvPr>
        </p:nvSpPr>
        <p:spPr>
          <a:xfrm>
            <a:off x="719523" y="484163"/>
            <a:ext cx="7704955" cy="6237312"/>
          </a:xfrm>
        </p:spPr>
        <p:txBody>
          <a:bodyPr>
            <a:normAutofit lnSpcReduction="10000"/>
          </a:bodyPr>
          <a:lstStyle/>
          <a:p>
            <a:r>
              <a:rPr lang="fr-FR" sz="1600" b="1" dirty="0">
                <a:solidFill>
                  <a:schemeClr val="tx1"/>
                </a:solidFill>
                <a:latin typeface="Times New Roman" pitchFamily="18" charset="0"/>
                <a:cs typeface="Times New Roman" pitchFamily="18" charset="0"/>
              </a:rPr>
              <a:t>Introduction générale (contexte de l’apparition des SR : La surcharge informationnelle et les systèmes d’hyper médias adaptatifs)</a:t>
            </a:r>
          </a:p>
          <a:p>
            <a:r>
              <a:rPr lang="fr-FR" sz="1600" dirty="0">
                <a:solidFill>
                  <a:schemeClr val="tx1"/>
                </a:solidFill>
                <a:latin typeface="Times New Roman" pitchFamily="18" charset="0"/>
                <a:cs typeface="Times New Roman" pitchFamily="18" charset="0"/>
              </a:rPr>
              <a:t>Définitions </a:t>
            </a:r>
          </a:p>
          <a:p>
            <a:r>
              <a:rPr lang="fr-FR" sz="1600" dirty="0">
                <a:solidFill>
                  <a:schemeClr val="tx1"/>
                </a:solidFill>
                <a:latin typeface="Times New Roman" pitchFamily="18" charset="0"/>
                <a:cs typeface="Times New Roman" pitchFamily="18" charset="0"/>
              </a:rPr>
              <a:t>  Pourquoi un système de recommandation ? </a:t>
            </a:r>
          </a:p>
          <a:p>
            <a:r>
              <a:rPr lang="fr-FR" sz="1600" dirty="0">
                <a:solidFill>
                  <a:schemeClr val="tx1"/>
                </a:solidFill>
                <a:latin typeface="Times New Roman" pitchFamily="18" charset="0"/>
                <a:cs typeface="Times New Roman" pitchFamily="18" charset="0"/>
              </a:rPr>
              <a:t>    I) Les domaines d’application des systèmes de  recommandation </a:t>
            </a:r>
          </a:p>
          <a:p>
            <a:r>
              <a:rPr lang="fr-FR" sz="1600" dirty="0">
                <a:solidFill>
                  <a:schemeClr val="tx1"/>
                </a:solidFill>
                <a:latin typeface="Times New Roman" pitchFamily="18" charset="0"/>
                <a:cs typeface="Times New Roman" pitchFamily="18" charset="0"/>
              </a:rPr>
              <a:t>   - Le processus de réalisation du système de recommandation </a:t>
            </a:r>
          </a:p>
          <a:p>
            <a:r>
              <a:rPr lang="fr-FR" sz="1600" dirty="0">
                <a:solidFill>
                  <a:schemeClr val="tx1"/>
                </a:solidFill>
                <a:latin typeface="Times New Roman" pitchFamily="18" charset="0"/>
                <a:cs typeface="Times New Roman" pitchFamily="18" charset="0"/>
              </a:rPr>
              <a:t>  - Les sources de données pour alimenter un système de recommandation </a:t>
            </a:r>
          </a:p>
          <a:p>
            <a:r>
              <a:rPr lang="fr-FR" sz="1600" dirty="0">
                <a:solidFill>
                  <a:schemeClr val="tx1"/>
                </a:solidFill>
                <a:latin typeface="Times New Roman" pitchFamily="18" charset="0"/>
                <a:cs typeface="Times New Roman" pitchFamily="18" charset="0"/>
              </a:rPr>
              <a:t>II) Les approches des systèmes de recommandation </a:t>
            </a:r>
          </a:p>
          <a:p>
            <a:pPr lvl="0"/>
            <a:r>
              <a:rPr lang="fr-FR" sz="1600" dirty="0">
                <a:solidFill>
                  <a:schemeClr val="tx1"/>
                </a:solidFill>
                <a:latin typeface="Times New Roman" pitchFamily="18" charset="0"/>
                <a:cs typeface="Times New Roman" pitchFamily="18" charset="0"/>
              </a:rPr>
              <a:t>-L’approche personnalisée basique (genres et préférences générales de l’utilisateur)</a:t>
            </a:r>
          </a:p>
          <a:p>
            <a:pPr lvl="0"/>
            <a:r>
              <a:rPr lang="fr-FR" sz="1600" dirty="0">
                <a:solidFill>
                  <a:schemeClr val="tx1"/>
                </a:solidFill>
                <a:latin typeface="Times New Roman" pitchFamily="18" charset="0"/>
                <a:cs typeface="Times New Roman" pitchFamily="18" charset="0"/>
              </a:rPr>
              <a:t>-L’approche orientée contenu  (matrices de données : calcul de la corrélation et la similarité par  le coefficient de </a:t>
            </a:r>
            <a:r>
              <a:rPr lang="fr-FR" sz="1600" dirty="0" err="1">
                <a:solidFill>
                  <a:schemeClr val="tx1"/>
                </a:solidFill>
                <a:latin typeface="Times New Roman" pitchFamily="18" charset="0"/>
                <a:cs typeface="Times New Roman" pitchFamily="18" charset="0"/>
              </a:rPr>
              <a:t>Dice</a:t>
            </a:r>
            <a:r>
              <a:rPr lang="fr-FR" sz="1600" dirty="0">
                <a:solidFill>
                  <a:schemeClr val="tx1"/>
                </a:solidFill>
                <a:latin typeface="Times New Roman" pitchFamily="18" charset="0"/>
                <a:cs typeface="Times New Roman" pitchFamily="18" charset="0"/>
              </a:rPr>
              <a:t>, </a:t>
            </a:r>
            <a:r>
              <a:rPr lang="fr-FR" sz="1600" dirty="0" err="1">
                <a:solidFill>
                  <a:schemeClr val="tx1"/>
                </a:solidFill>
                <a:latin typeface="Times New Roman" pitchFamily="18" charset="0"/>
                <a:cs typeface="Times New Roman" pitchFamily="18" charset="0"/>
              </a:rPr>
              <a:t>Rocchio</a:t>
            </a:r>
            <a:r>
              <a:rPr lang="fr-FR" sz="1600" dirty="0">
                <a:solidFill>
                  <a:schemeClr val="tx1"/>
                </a:solidFill>
                <a:latin typeface="Times New Roman" pitchFamily="18" charset="0"/>
                <a:cs typeface="Times New Roman" pitchFamily="18" charset="0"/>
              </a:rPr>
              <a:t>)</a:t>
            </a:r>
          </a:p>
          <a:p>
            <a:pPr lvl="0"/>
            <a:r>
              <a:rPr lang="fr-FR" sz="1600" dirty="0">
                <a:solidFill>
                  <a:schemeClr val="tx1"/>
                </a:solidFill>
                <a:latin typeface="Times New Roman" pitchFamily="18" charset="0"/>
                <a:cs typeface="Times New Roman" pitchFamily="18" charset="0"/>
              </a:rPr>
              <a:t>-L’approche du filtrage collaboratif  (matrices de données : calcul  de la corrélation et de la similarité par le coefficient de Pearson)</a:t>
            </a:r>
          </a:p>
          <a:p>
            <a:r>
              <a:rPr lang="fr-FR" sz="1600" dirty="0">
                <a:solidFill>
                  <a:schemeClr val="tx1"/>
                </a:solidFill>
                <a:latin typeface="Times New Roman" pitchFamily="18" charset="0"/>
                <a:cs typeface="Times New Roman" pitchFamily="18" charset="0"/>
              </a:rPr>
              <a:t>- L’approche hybride</a:t>
            </a:r>
          </a:p>
          <a:p>
            <a:r>
              <a:rPr lang="fr-FR" sz="1600" dirty="0">
                <a:solidFill>
                  <a:schemeClr val="tx1"/>
                </a:solidFill>
                <a:latin typeface="Times New Roman" pitchFamily="18" charset="0"/>
                <a:cs typeface="Times New Roman" pitchFamily="18" charset="0"/>
              </a:rPr>
              <a:t>- Les approches de SR selon les algorithmes </a:t>
            </a:r>
          </a:p>
          <a:p>
            <a:r>
              <a:rPr lang="fr-FR" sz="1600" dirty="0">
                <a:solidFill>
                  <a:schemeClr val="tx1"/>
                </a:solidFill>
                <a:latin typeface="Times New Roman" pitchFamily="18" charset="0"/>
                <a:cs typeface="Times New Roman" pitchFamily="18" charset="0"/>
              </a:rPr>
              <a:t>III) Les moteurs de recommandation (La définition, sources de la Data, le processus,  et les exemples de solutions de moteurs de recommandation)</a:t>
            </a:r>
          </a:p>
          <a:p>
            <a:pPr>
              <a:buNone/>
            </a:pPr>
            <a:r>
              <a:rPr lang="fr-FR" sz="1600" dirty="0">
                <a:solidFill>
                  <a:schemeClr val="tx1"/>
                </a:solidFill>
                <a:latin typeface="Times New Roman" pitchFamily="18" charset="0"/>
                <a:cs typeface="Times New Roman" pitchFamily="18" charset="0"/>
              </a:rPr>
              <a:t>       IV) L’évaluation de la recommandation (calcul des ratios de l’évaluation d’un système de recommandation : calcul de </a:t>
            </a:r>
            <a:r>
              <a:rPr lang="fr-FR" sz="1600" dirty="0" err="1">
                <a:solidFill>
                  <a:schemeClr val="tx1"/>
                </a:solidFill>
                <a:latin typeface="Times New Roman" pitchFamily="18" charset="0"/>
                <a:cs typeface="Times New Roman" pitchFamily="18" charset="0"/>
              </a:rPr>
              <a:t>Recall</a:t>
            </a:r>
            <a:r>
              <a:rPr lang="fr-FR" sz="1600" dirty="0">
                <a:solidFill>
                  <a:schemeClr val="tx1"/>
                </a:solidFill>
                <a:latin typeface="Times New Roman" pitchFamily="18" charset="0"/>
                <a:cs typeface="Times New Roman" pitchFamily="18" charset="0"/>
              </a:rPr>
              <a:t> et Précision)</a:t>
            </a:r>
          </a:p>
          <a:p>
            <a:pPr>
              <a:buNone/>
            </a:pPr>
            <a:r>
              <a:rPr lang="fr-FR" sz="1600" dirty="0">
                <a:solidFill>
                  <a:schemeClr val="tx1"/>
                </a:solidFill>
                <a:latin typeface="Times New Roman" pitchFamily="18" charset="0"/>
                <a:cs typeface="Times New Roman" pitchFamily="18" charset="0"/>
              </a:rPr>
              <a:t>V) Exercice pratique sur les SR ( La corrélation par tableur, par un langage de programmation, et par un algorithme d’apprentissage automatique)</a:t>
            </a:r>
          </a:p>
          <a:p>
            <a:pPr>
              <a:buNone/>
            </a:pPr>
            <a:r>
              <a:rPr lang="fr-FR" sz="1600" dirty="0">
                <a:solidFill>
                  <a:schemeClr val="tx1"/>
                </a:solidFill>
              </a:rPr>
              <a:t>VI) Exemple de fonctionnement d’un SR : </a:t>
            </a:r>
            <a:r>
              <a:rPr lang="fr-FR" sz="1600" i="1" dirty="0">
                <a:solidFill>
                  <a:schemeClr val="tx1"/>
                </a:solidFill>
              </a:rPr>
              <a:t>Amazon</a:t>
            </a:r>
          </a:p>
          <a:p>
            <a:r>
              <a:rPr lang="fr-FR" sz="1600" b="1" dirty="0">
                <a:solidFill>
                  <a:schemeClr val="tx1"/>
                </a:solidFill>
                <a:latin typeface="Times New Roman" pitchFamily="18" charset="0"/>
                <a:cs typeface="Times New Roman" pitchFamily="18" charset="0"/>
              </a:rPr>
              <a:t>Conclusion générale (défis et enjeux des SR)</a:t>
            </a:r>
          </a:p>
          <a:p>
            <a:pPr marL="0" indent="0">
              <a:lnSpc>
                <a:spcPct val="80000"/>
              </a:lnSpc>
              <a:buNone/>
            </a:pPr>
            <a:endParaRPr lang="en-US" altLang="fr-FR" sz="1600" b="1" dirty="0">
              <a:solidFill>
                <a:schemeClr val="tx1"/>
              </a:solidFill>
              <a:latin typeface="Times New Roman" panose="02020603050405020304" pitchFamily="18" charset="0"/>
              <a:cs typeface="Times New Roman" panose="02020603050405020304" pitchFamily="18" charset="0"/>
            </a:endParaRPr>
          </a:p>
        </p:txBody>
      </p:sp>
      <p:sp>
        <p:nvSpPr>
          <p:cNvPr id="3" name="Espace réservé de la date 2">
            <a:extLst>
              <a:ext uri="{FF2B5EF4-FFF2-40B4-BE49-F238E27FC236}">
                <a16:creationId xmlns:a16="http://schemas.microsoft.com/office/drawing/2014/main" id="{21F83952-6F74-4998-B867-DB0E76F126FE}"/>
              </a:ext>
            </a:extLst>
          </p:cNvPr>
          <p:cNvSpPr>
            <a:spLocks noGrp="1"/>
          </p:cNvSpPr>
          <p:nvPr>
            <p:ph type="dt" sz="half" idx="10"/>
          </p:nvPr>
        </p:nvSpPr>
        <p:spPr/>
        <p:txBody>
          <a:bodyPr/>
          <a:lstStyle/>
          <a:p>
            <a:fld id="{5C269F53-4C6A-44A8-BF7E-9CCB45B6EC92}" type="datetime1">
              <a:rPr lang="fr-FR" smtClean="0"/>
              <a:t>28/05/2022</a:t>
            </a:fld>
            <a:endParaRPr lang="fr-BE"/>
          </a:p>
        </p:txBody>
      </p:sp>
      <p:sp>
        <p:nvSpPr>
          <p:cNvPr id="4" name="Espace réservé du numéro de diapositive 3">
            <a:extLst>
              <a:ext uri="{FF2B5EF4-FFF2-40B4-BE49-F238E27FC236}">
                <a16:creationId xmlns:a16="http://schemas.microsoft.com/office/drawing/2014/main" id="{AF5E23BF-124D-4E4D-BBE8-E398525038B0}"/>
              </a:ext>
            </a:extLst>
          </p:cNvPr>
          <p:cNvSpPr>
            <a:spLocks noGrp="1"/>
          </p:cNvSpPr>
          <p:nvPr>
            <p:ph type="sldNum" sz="quarter" idx="12"/>
          </p:nvPr>
        </p:nvSpPr>
        <p:spPr/>
        <p:txBody>
          <a:bodyPr/>
          <a:lstStyle/>
          <a:p>
            <a:fld id="{CF4668DC-857F-487D-BFFA-8C0CA5037977}" type="slidenum">
              <a:rPr lang="fr-BE" smtClean="0"/>
              <a:t>2</a:t>
            </a:fld>
            <a:endParaRPr lang="fr-BE"/>
          </a:p>
        </p:txBody>
      </p:sp>
    </p:spTree>
    <p:extLst>
      <p:ext uri="{BB962C8B-B14F-4D97-AF65-F5344CB8AC3E}">
        <p14:creationId xmlns:p14="http://schemas.microsoft.com/office/powerpoint/2010/main" val="718174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podcastscience.fm/wp-content/uploads/2012/04/rating_table.png"/>
          <p:cNvPicPr>
            <a:picLocks noGrp="1" noChangeAspect="1" noChangeArrowheads="1"/>
          </p:cNvPicPr>
          <p:nvPr>
            <p:ph idx="1"/>
          </p:nvPr>
        </p:nvPicPr>
        <p:blipFill>
          <a:blip r:embed="rId3" cstate="print"/>
          <a:srcRect/>
          <a:stretch>
            <a:fillRect/>
          </a:stretch>
        </p:blipFill>
        <p:spPr bwMode="auto">
          <a:xfrm>
            <a:off x="861608" y="2100411"/>
            <a:ext cx="5892064" cy="3682540"/>
          </a:xfrm>
          <a:prstGeom prst="rect">
            <a:avLst/>
          </a:prstGeom>
          <a:noFill/>
        </p:spPr>
      </p:pic>
      <p:sp>
        <p:nvSpPr>
          <p:cNvPr id="5" name="Rectangle 2"/>
          <p:cNvSpPr>
            <a:spLocks noGrp="1" noChangeArrowheads="1"/>
          </p:cNvSpPr>
          <p:nvPr>
            <p:ph type="title"/>
          </p:nvPr>
        </p:nvSpPr>
        <p:spPr>
          <a:xfrm>
            <a:off x="-180528" y="982033"/>
            <a:ext cx="6934200" cy="715963"/>
          </a:xfrm>
        </p:spPr>
        <p:txBody>
          <a:bodyPr/>
          <a:lstStyle/>
          <a:p>
            <a:r>
              <a:rPr lang="fr-FR" sz="2200" b="1" dirty="0">
                <a:solidFill>
                  <a:schemeClr val="accent2"/>
                </a:solidFill>
                <a:latin typeface="Times New Roman" panose="02020603050405020304" pitchFamily="18" charset="0"/>
                <a:cs typeface="Times New Roman" panose="02020603050405020304" pitchFamily="18" charset="0"/>
              </a:rPr>
              <a:t>4. </a:t>
            </a:r>
            <a:r>
              <a:rPr lang="fr-FR" sz="2200" b="1" cap="none" dirty="0">
                <a:solidFill>
                  <a:schemeClr val="accent2"/>
                </a:solidFill>
                <a:latin typeface="Times New Roman" panose="02020603050405020304" pitchFamily="18" charset="0"/>
                <a:cs typeface="Times New Roman" panose="02020603050405020304" pitchFamily="18" charset="0"/>
              </a:rPr>
              <a:t>Approche filtrage collaboratif (</a:t>
            </a:r>
            <a:r>
              <a:rPr lang="fr-FR" sz="2200" b="1" dirty="0">
                <a:solidFill>
                  <a:schemeClr val="accent2"/>
                </a:solidFill>
                <a:latin typeface="Times New Roman" panose="02020603050405020304" pitchFamily="18" charset="0"/>
                <a:cs typeface="Times New Roman" panose="02020603050405020304" pitchFamily="18" charset="0"/>
              </a:rPr>
              <a:t>3</a:t>
            </a:r>
            <a:r>
              <a:rPr lang="fr-FR" sz="2200" b="1" cap="none" dirty="0">
                <a:solidFill>
                  <a:schemeClr val="accent2"/>
                </a:solidFill>
                <a:latin typeface="Times New Roman" panose="02020603050405020304" pitchFamily="18" charset="0"/>
                <a:cs typeface="Times New Roman" panose="02020603050405020304" pitchFamily="18" charset="0"/>
              </a:rPr>
              <a:t>/3) </a:t>
            </a:r>
            <a:endParaRPr lang="en-US" altLang="fr-FR" sz="2200" b="1" dirty="0">
              <a:solidFill>
                <a:schemeClr val="accent2"/>
              </a:solidFill>
              <a:latin typeface="Times New Roman" panose="02020603050405020304" pitchFamily="18" charset="0"/>
              <a:cs typeface="Times New Roman" panose="02020603050405020304" pitchFamily="18" charset="0"/>
            </a:endParaRPr>
          </a:p>
        </p:txBody>
      </p:sp>
      <p:sp>
        <p:nvSpPr>
          <p:cNvPr id="6" name="Rectangle 5"/>
          <p:cNvSpPr/>
          <p:nvPr/>
        </p:nvSpPr>
        <p:spPr>
          <a:xfrm>
            <a:off x="1206045" y="373958"/>
            <a:ext cx="5958408" cy="1323439"/>
          </a:xfrm>
          <a:prstGeom prst="rect">
            <a:avLst/>
          </a:prstGeom>
        </p:spPr>
        <p:txBody>
          <a:bodyPr wrap="square">
            <a:spAutoFit/>
          </a:bodyPr>
          <a:lstStyle/>
          <a:p>
            <a:br>
              <a:rPr lang="fr-FR" sz="4000" b="1" cap="none" dirty="0">
                <a:latin typeface="Times New Roman" panose="02020603050405020304" pitchFamily="18" charset="0"/>
                <a:cs typeface="Times New Roman" panose="02020603050405020304" pitchFamily="18" charset="0"/>
              </a:rPr>
            </a:br>
            <a:r>
              <a:rPr lang="fr-FR" sz="4000" b="1" cap="none" dirty="0">
                <a:latin typeface="Times New Roman" panose="02020603050405020304" pitchFamily="18" charset="0"/>
                <a:cs typeface="Times New Roman" panose="02020603050405020304" pitchFamily="18" charset="0"/>
              </a:rPr>
              <a:t>         </a:t>
            </a:r>
            <a:endParaRPr lang="fr-FR" sz="4000" b="1" dirty="0">
              <a:latin typeface="Times New Roman" panose="02020603050405020304" pitchFamily="18" charset="0"/>
              <a:cs typeface="Times New Roman" panose="02020603050405020304" pitchFamily="18" charset="0"/>
            </a:endParaRPr>
          </a:p>
        </p:txBody>
      </p:sp>
      <p:sp>
        <p:nvSpPr>
          <p:cNvPr id="3" name="Espace réservé de la date 2">
            <a:extLst>
              <a:ext uri="{FF2B5EF4-FFF2-40B4-BE49-F238E27FC236}">
                <a16:creationId xmlns:a16="http://schemas.microsoft.com/office/drawing/2014/main" id="{7DB1A007-E5A3-46AF-A77F-EFBD3B5C474E}"/>
              </a:ext>
            </a:extLst>
          </p:cNvPr>
          <p:cNvSpPr>
            <a:spLocks noGrp="1"/>
          </p:cNvSpPr>
          <p:nvPr>
            <p:ph type="dt" sz="half" idx="10"/>
          </p:nvPr>
        </p:nvSpPr>
        <p:spPr/>
        <p:txBody>
          <a:bodyPr/>
          <a:lstStyle/>
          <a:p>
            <a:fld id="{6EBBF29B-C53E-4C48-B652-E3A8501A2BF1}" type="datetime1">
              <a:rPr lang="fr-FR" smtClean="0"/>
              <a:t>28/05/2022</a:t>
            </a:fld>
            <a:endParaRPr lang="fr-BE"/>
          </a:p>
        </p:txBody>
      </p:sp>
      <p:sp>
        <p:nvSpPr>
          <p:cNvPr id="7" name="Espace réservé du numéro de diapositive 6">
            <a:extLst>
              <a:ext uri="{FF2B5EF4-FFF2-40B4-BE49-F238E27FC236}">
                <a16:creationId xmlns:a16="http://schemas.microsoft.com/office/drawing/2014/main" id="{EF8E0DCF-0B49-4A54-9CA1-DFEB01D741E8}"/>
              </a:ext>
            </a:extLst>
          </p:cNvPr>
          <p:cNvSpPr>
            <a:spLocks noGrp="1"/>
          </p:cNvSpPr>
          <p:nvPr>
            <p:ph type="sldNum" sz="quarter" idx="12"/>
          </p:nvPr>
        </p:nvSpPr>
        <p:spPr/>
        <p:txBody>
          <a:bodyPr/>
          <a:lstStyle/>
          <a:p>
            <a:fld id="{CF4668DC-857F-487D-BFFA-8C0CA5037977}" type="slidenum">
              <a:rPr lang="fr-BE" smtClean="0"/>
              <a:t>20</a:t>
            </a:fld>
            <a:endParaRPr lang="fr-BE"/>
          </a:p>
        </p:txBody>
      </p:sp>
      <p:sp>
        <p:nvSpPr>
          <p:cNvPr id="8" name="AutoShape 6">
            <a:extLst>
              <a:ext uri="{FF2B5EF4-FFF2-40B4-BE49-F238E27FC236}">
                <a16:creationId xmlns:a16="http://schemas.microsoft.com/office/drawing/2014/main" id="{4533F932-FF2B-443D-8D1F-5463E27A7EF7}"/>
              </a:ext>
            </a:extLst>
          </p:cNvPr>
          <p:cNvSpPr>
            <a:spLocks noChangeArrowheads="1"/>
          </p:cNvSpPr>
          <p:nvPr/>
        </p:nvSpPr>
        <p:spPr bwMode="auto">
          <a:xfrm>
            <a:off x="0" y="-29056"/>
            <a:ext cx="9144000" cy="792000"/>
          </a:xfrm>
          <a:prstGeom prst="flowChartDocument">
            <a:avLst/>
          </a:prstGeom>
          <a:solidFill>
            <a:srgbClr val="4A7EBB"/>
          </a:solidFill>
          <a:ln w="9525" algn="ctr">
            <a:solidFill>
              <a:schemeClr val="bg1">
                <a:lumMod val="50000"/>
              </a:schemeClr>
            </a:solidFill>
            <a:miter lim="800000"/>
            <a:headEnd/>
            <a:tailEnd/>
          </a:ln>
          <a:effectLst/>
        </p:spPr>
        <p:txBody>
          <a:bodyPr wrap="none" lIns="82468" tIns="41234" rIns="82468" bIns="41234" anchor="ctr"/>
          <a:lstStyle/>
          <a:p>
            <a:pPr algn="ctr" defTabSz="824718" eaLnBrk="0" fontAlgn="base" hangingPunct="0">
              <a:spcBef>
                <a:spcPct val="0"/>
              </a:spcBef>
              <a:spcAft>
                <a:spcPct val="0"/>
              </a:spcAft>
              <a:defRPr/>
            </a:pPr>
            <a:endParaRPr kumimoji="1" lang="en-US" sz="4300" b="1">
              <a:solidFill>
                <a:srgbClr val="000000"/>
              </a:solidFill>
              <a:latin typeface="Agency FB" pitchFamily="34" charset="0"/>
            </a:endParaRPr>
          </a:p>
        </p:txBody>
      </p:sp>
      <p:sp>
        <p:nvSpPr>
          <p:cNvPr id="9" name="Rectangle 8">
            <a:extLst>
              <a:ext uri="{FF2B5EF4-FFF2-40B4-BE49-F238E27FC236}">
                <a16:creationId xmlns:a16="http://schemas.microsoft.com/office/drawing/2014/main" id="{32D55FDF-D7C1-4DFB-BD00-05822C91D2CA}"/>
              </a:ext>
            </a:extLst>
          </p:cNvPr>
          <p:cNvSpPr/>
          <p:nvPr/>
        </p:nvSpPr>
        <p:spPr>
          <a:xfrm>
            <a:off x="1619672" y="116933"/>
            <a:ext cx="6197168" cy="452605"/>
          </a:xfrm>
          <a:prstGeom prst="rect">
            <a:avLst/>
          </a:prstGeom>
        </p:spPr>
        <p:txBody>
          <a:bodyPr wrap="square" lIns="82468" tIns="41234" rIns="82468" bIns="41234">
            <a:spAutoFit/>
          </a:bodyPr>
          <a:lstStyle/>
          <a:p>
            <a:pPr algn="ctr" defTabSz="824718" fontAlgn="base">
              <a:spcBef>
                <a:spcPct val="0"/>
              </a:spcBef>
              <a:spcAft>
                <a:spcPct val="0"/>
              </a:spcAft>
            </a:pPr>
            <a:r>
              <a:rPr kumimoji="1" lang="en-US" sz="2400" b="1" dirty="0">
                <a:solidFill>
                  <a:schemeClr val="bg1"/>
                </a:solidFill>
                <a:latin typeface="+mj-lt"/>
              </a:rPr>
              <a:t>Les approaches des SR</a:t>
            </a:r>
            <a:endParaRPr lang="fr-FR" dirty="0">
              <a:solidFill>
                <a:schemeClr val="bg1"/>
              </a:solidFill>
              <a:latin typeface="+mj-lt"/>
            </a:endParaRPr>
          </a:p>
        </p:txBody>
      </p:sp>
      <p:pic>
        <p:nvPicPr>
          <p:cNvPr id="10" name="Picture 2">
            <a:extLst>
              <a:ext uri="{FF2B5EF4-FFF2-40B4-BE49-F238E27FC236}">
                <a16:creationId xmlns:a16="http://schemas.microsoft.com/office/drawing/2014/main" id="{117A046A-E068-450F-82AD-E5A10929428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411760" y="89769"/>
            <a:ext cx="553534" cy="576000"/>
          </a:xfrm>
          <a:prstGeom prst="rect">
            <a:avLst/>
          </a:prstGeom>
          <a:noFill/>
          <a:ln w="9525">
            <a:noFill/>
            <a:miter lim="800000"/>
            <a:headEnd/>
            <a:tailEnd/>
          </a:ln>
        </p:spPr>
      </p:pic>
    </p:spTree>
    <p:extLst>
      <p:ext uri="{BB962C8B-B14F-4D97-AF65-F5344CB8AC3E}">
        <p14:creationId xmlns:p14="http://schemas.microsoft.com/office/powerpoint/2010/main" val="266879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900891" y="1482014"/>
            <a:ext cx="6552728" cy="5017219"/>
          </a:xfrm>
        </p:spPr>
        <p:txBody>
          <a:bodyPr/>
          <a:lstStyle/>
          <a:p>
            <a:pPr marL="0" indent="0">
              <a:lnSpc>
                <a:spcPct val="80000"/>
              </a:lnSpc>
              <a:buNone/>
            </a:pPr>
            <a:r>
              <a:rPr lang="fr-FR" sz="2000" dirty="0">
                <a:solidFill>
                  <a:schemeClr val="tx1"/>
                </a:solidFill>
                <a:latin typeface="Times New Roman" panose="02020603050405020304" pitchFamily="18" charset="0"/>
                <a:cs typeface="Times New Roman" panose="02020603050405020304" pitchFamily="18" charset="0"/>
              </a:rPr>
              <a:t>Ce coefficient permet de détecter la présence ou l'absence d'une </a:t>
            </a:r>
            <a:r>
              <a:rPr lang="fr-FR" sz="2000" b="1" dirty="0">
                <a:solidFill>
                  <a:schemeClr val="tx1"/>
                </a:solidFill>
                <a:latin typeface="Times New Roman" panose="02020603050405020304" pitchFamily="18" charset="0"/>
                <a:cs typeface="Times New Roman" panose="02020603050405020304" pitchFamily="18" charset="0"/>
              </a:rPr>
              <a:t>corrélation </a:t>
            </a:r>
            <a:r>
              <a:rPr lang="fr-FR" sz="2000" dirty="0">
                <a:solidFill>
                  <a:schemeClr val="tx1"/>
                </a:solidFill>
                <a:latin typeface="Times New Roman" panose="02020603050405020304" pitchFamily="18" charset="0"/>
                <a:cs typeface="Times New Roman" panose="02020603050405020304" pitchFamily="18" charset="0"/>
              </a:rPr>
              <a:t>entre deux caractères quantitatifs continus. Pour calculer ce coefficient il faut tout d'abord calculer la covariance. </a:t>
            </a:r>
            <a:r>
              <a:rPr lang="fr-FR" sz="2000" b="1" dirty="0">
                <a:solidFill>
                  <a:schemeClr val="tx1"/>
                </a:solidFill>
                <a:latin typeface="Times New Roman" panose="02020603050405020304" pitchFamily="18" charset="0"/>
                <a:cs typeface="Times New Roman" panose="02020603050405020304" pitchFamily="18" charset="0"/>
              </a:rPr>
              <a:t>La covariance </a:t>
            </a:r>
            <a:r>
              <a:rPr lang="fr-FR" sz="2000" dirty="0">
                <a:solidFill>
                  <a:schemeClr val="tx1"/>
                </a:solidFill>
                <a:latin typeface="Times New Roman" panose="02020603050405020304" pitchFamily="18" charset="0"/>
                <a:cs typeface="Times New Roman" panose="02020603050405020304" pitchFamily="18" charset="0"/>
              </a:rPr>
              <a:t>est la moyenne du produit des écarts à la moyenne qui permet de calculer le degré de dépendance entre deux caractères X et Y.</a:t>
            </a:r>
          </a:p>
          <a:p>
            <a:pPr>
              <a:lnSpc>
                <a:spcPct val="80000"/>
              </a:lnSpc>
            </a:pPr>
            <a:endParaRPr lang="fr-FR" sz="2200" b="1" dirty="0">
              <a:solidFill>
                <a:schemeClr val="tx1"/>
              </a:solidFill>
              <a:latin typeface="Times New Roman" panose="02020603050405020304" pitchFamily="18" charset="0"/>
              <a:cs typeface="Times New Roman" panose="02020603050405020304" pitchFamily="18" charset="0"/>
            </a:endParaRPr>
          </a:p>
          <a:p>
            <a:pPr>
              <a:lnSpc>
                <a:spcPct val="80000"/>
              </a:lnSpc>
            </a:pPr>
            <a:endParaRPr lang="fr-FR" sz="2200" b="1" dirty="0">
              <a:solidFill>
                <a:schemeClr val="tx1"/>
              </a:solidFill>
              <a:latin typeface="Times New Roman" panose="02020603050405020304" pitchFamily="18" charset="0"/>
              <a:cs typeface="Times New Roman" panose="02020603050405020304" pitchFamily="18" charset="0"/>
            </a:endParaRPr>
          </a:p>
          <a:p>
            <a:pPr>
              <a:lnSpc>
                <a:spcPct val="80000"/>
              </a:lnSpc>
            </a:pPr>
            <a:endParaRPr lang="fr-FR" sz="2200" b="1" dirty="0">
              <a:solidFill>
                <a:schemeClr val="tx1"/>
              </a:solidFill>
              <a:latin typeface="Times New Roman" panose="02020603050405020304" pitchFamily="18" charset="0"/>
              <a:cs typeface="Times New Roman" panose="02020603050405020304" pitchFamily="18" charset="0"/>
            </a:endParaRPr>
          </a:p>
          <a:p>
            <a:pPr>
              <a:lnSpc>
                <a:spcPct val="80000"/>
              </a:lnSpc>
            </a:pPr>
            <a:endParaRPr lang="fr-FR" sz="2200" b="1" dirty="0">
              <a:solidFill>
                <a:schemeClr val="tx1"/>
              </a:solidFill>
              <a:latin typeface="Times New Roman" panose="02020603050405020304" pitchFamily="18" charset="0"/>
              <a:cs typeface="Times New Roman" panose="02020603050405020304" pitchFamily="18" charset="0"/>
            </a:endParaRPr>
          </a:p>
          <a:p>
            <a:pPr marL="0" indent="0">
              <a:lnSpc>
                <a:spcPct val="80000"/>
              </a:lnSpc>
              <a:buNone/>
            </a:pPr>
            <a:endParaRPr lang="fr-FR" sz="2000" dirty="0">
              <a:solidFill>
                <a:schemeClr val="tx1"/>
              </a:solidFill>
              <a:latin typeface="Times New Roman" panose="02020603050405020304" pitchFamily="18" charset="0"/>
              <a:cs typeface="Times New Roman" panose="02020603050405020304" pitchFamily="18" charset="0"/>
            </a:endParaRPr>
          </a:p>
          <a:p>
            <a:pPr marL="0" indent="0">
              <a:lnSpc>
                <a:spcPct val="80000"/>
              </a:lnSpc>
              <a:buNone/>
            </a:pPr>
            <a:endParaRPr lang="fr-FR" sz="2000" dirty="0">
              <a:solidFill>
                <a:schemeClr val="tx1"/>
              </a:solidFill>
              <a:latin typeface="Times New Roman" panose="02020603050405020304" pitchFamily="18" charset="0"/>
              <a:cs typeface="Times New Roman" panose="02020603050405020304" pitchFamily="18" charset="0"/>
            </a:endParaRPr>
          </a:p>
          <a:p>
            <a:pPr marL="0" indent="0">
              <a:lnSpc>
                <a:spcPct val="80000"/>
              </a:lnSpc>
              <a:buNone/>
            </a:pPr>
            <a:r>
              <a:rPr lang="fr-FR" sz="2000" dirty="0">
                <a:solidFill>
                  <a:schemeClr val="tx1"/>
                </a:solidFill>
                <a:latin typeface="Times New Roman" panose="02020603050405020304" pitchFamily="18" charset="0"/>
                <a:cs typeface="Times New Roman" panose="02020603050405020304" pitchFamily="18" charset="0"/>
              </a:rPr>
              <a:t>Avec</a:t>
            </a:r>
          </a:p>
          <a:p>
            <a:pPr>
              <a:lnSpc>
                <a:spcPct val="80000"/>
              </a:lnSpc>
              <a:buFont typeface="Wingdings" panose="05000000000000000000" pitchFamily="2" charset="2"/>
              <a:buChar char="§"/>
            </a:pPr>
            <a:r>
              <a:rPr lang="fr-FR" sz="2000" dirty="0">
                <a:solidFill>
                  <a:schemeClr val="tx1"/>
                </a:solidFill>
                <a:latin typeface="Times New Roman" panose="02020603050405020304" pitchFamily="18" charset="0"/>
                <a:cs typeface="Times New Roman" panose="02020603050405020304" pitchFamily="18" charset="0"/>
              </a:rPr>
              <a:t>N: effectif total</a:t>
            </a:r>
          </a:p>
          <a:p>
            <a:pPr>
              <a:lnSpc>
                <a:spcPct val="80000"/>
              </a:lnSpc>
              <a:buFont typeface="Wingdings" panose="05000000000000000000" pitchFamily="2" charset="2"/>
              <a:buChar char="§"/>
            </a:pPr>
            <a:r>
              <a:rPr lang="fr-FR" sz="2000" dirty="0">
                <a:solidFill>
                  <a:schemeClr val="tx1"/>
                </a:solidFill>
                <a:latin typeface="+mn-lt"/>
                <a:ea typeface="+mn-ea"/>
                <a:cs typeface="+mn-cs"/>
              </a:rPr>
              <a:t>X̅</a:t>
            </a:r>
            <a:r>
              <a:rPr lang="fr-FR" sz="2000" dirty="0">
                <a:solidFill>
                  <a:schemeClr val="tx1"/>
                </a:solidFill>
                <a:latin typeface="Times New Roman" panose="02020603050405020304" pitchFamily="18" charset="0"/>
                <a:cs typeface="Times New Roman" panose="02020603050405020304" pitchFamily="18" charset="0"/>
              </a:rPr>
              <a:t> et       sont respectivement les  moyennes des caractères X et Y</a:t>
            </a:r>
          </a:p>
          <a:p>
            <a:pPr>
              <a:lnSpc>
                <a:spcPct val="80000"/>
              </a:lnSpc>
            </a:pPr>
            <a:endParaRPr lang="en-US" altLang="fr-FR" sz="2200" dirty="0">
              <a:solidFill>
                <a:schemeClr val="tx1"/>
              </a:solidFill>
              <a:latin typeface="Times New Roman" panose="02020603050405020304" pitchFamily="18" charset="0"/>
              <a:cs typeface="Times New Roman" panose="02020603050405020304" pitchFamily="18" charset="0"/>
            </a:endParaRPr>
          </a:p>
        </p:txBody>
      </p:sp>
      <p:sp>
        <p:nvSpPr>
          <p:cNvPr id="4" name="Rectangle 2"/>
          <p:cNvSpPr txBox="1">
            <a:spLocks noChangeArrowheads="1"/>
          </p:cNvSpPr>
          <p:nvPr/>
        </p:nvSpPr>
        <p:spPr bwMode="auto">
          <a:xfrm>
            <a:off x="323528" y="908933"/>
            <a:ext cx="69342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Microsoft Sans Serif" pitchFamily="34" charset="0"/>
              </a:defRPr>
            </a:lvl2pPr>
            <a:lvl3pPr algn="l" rtl="0" eaLnBrk="1" fontAlgn="base" hangingPunct="1">
              <a:spcBef>
                <a:spcPct val="0"/>
              </a:spcBef>
              <a:spcAft>
                <a:spcPct val="0"/>
              </a:spcAft>
              <a:defRPr sz="4400">
                <a:solidFill>
                  <a:schemeClr val="bg1"/>
                </a:solidFill>
                <a:latin typeface="Microsoft Sans Serif" pitchFamily="34" charset="0"/>
              </a:defRPr>
            </a:lvl3pPr>
            <a:lvl4pPr algn="l" rtl="0" eaLnBrk="1" fontAlgn="base" hangingPunct="1">
              <a:spcBef>
                <a:spcPct val="0"/>
              </a:spcBef>
              <a:spcAft>
                <a:spcPct val="0"/>
              </a:spcAft>
              <a:defRPr sz="4400">
                <a:solidFill>
                  <a:schemeClr val="bg1"/>
                </a:solidFill>
                <a:latin typeface="Microsoft Sans Serif" pitchFamily="34" charset="0"/>
              </a:defRPr>
            </a:lvl4pPr>
            <a:lvl5pPr algn="l" rtl="0" eaLnBrk="1" fontAlgn="base" hangingPunct="1">
              <a:spcBef>
                <a:spcPct val="0"/>
              </a:spcBef>
              <a:spcAft>
                <a:spcPct val="0"/>
              </a:spcAft>
              <a:defRPr sz="4400">
                <a:solidFill>
                  <a:schemeClr val="bg1"/>
                </a:solidFill>
                <a:latin typeface="Microsoft Sans Serif" pitchFamily="34" charset="0"/>
              </a:defRPr>
            </a:lvl5pPr>
            <a:lvl6pPr marL="457200" algn="l" rtl="0" eaLnBrk="1" fontAlgn="base" hangingPunct="1">
              <a:spcBef>
                <a:spcPct val="0"/>
              </a:spcBef>
              <a:spcAft>
                <a:spcPct val="0"/>
              </a:spcAft>
              <a:defRPr sz="4400">
                <a:solidFill>
                  <a:schemeClr val="bg1"/>
                </a:solidFill>
                <a:latin typeface="Microsoft Sans Serif" pitchFamily="34" charset="0"/>
              </a:defRPr>
            </a:lvl6pPr>
            <a:lvl7pPr marL="914400" algn="l" rtl="0" eaLnBrk="1" fontAlgn="base" hangingPunct="1">
              <a:spcBef>
                <a:spcPct val="0"/>
              </a:spcBef>
              <a:spcAft>
                <a:spcPct val="0"/>
              </a:spcAft>
              <a:defRPr sz="4400">
                <a:solidFill>
                  <a:schemeClr val="bg1"/>
                </a:solidFill>
                <a:latin typeface="Microsoft Sans Serif" pitchFamily="34" charset="0"/>
              </a:defRPr>
            </a:lvl7pPr>
            <a:lvl8pPr marL="1371600" algn="l" rtl="0" eaLnBrk="1" fontAlgn="base" hangingPunct="1">
              <a:spcBef>
                <a:spcPct val="0"/>
              </a:spcBef>
              <a:spcAft>
                <a:spcPct val="0"/>
              </a:spcAft>
              <a:defRPr sz="4400">
                <a:solidFill>
                  <a:schemeClr val="bg1"/>
                </a:solidFill>
                <a:latin typeface="Microsoft Sans Serif" pitchFamily="34" charset="0"/>
              </a:defRPr>
            </a:lvl8pPr>
            <a:lvl9pPr marL="1828800" algn="l" rtl="0" eaLnBrk="1" fontAlgn="base" hangingPunct="1">
              <a:spcBef>
                <a:spcPct val="0"/>
              </a:spcBef>
              <a:spcAft>
                <a:spcPct val="0"/>
              </a:spcAft>
              <a:defRPr sz="4400">
                <a:solidFill>
                  <a:schemeClr val="bg1"/>
                </a:solidFill>
                <a:latin typeface="Microsoft Sans Serif" pitchFamily="34" charset="0"/>
              </a:defRPr>
            </a:lvl9pPr>
          </a:lstStyle>
          <a:p>
            <a:r>
              <a:rPr lang="fr-FR" sz="2200" b="1" kern="0" dirty="0">
                <a:solidFill>
                  <a:schemeClr val="accent2"/>
                </a:solidFill>
                <a:latin typeface="Times New Roman" panose="02020603050405020304" pitchFamily="18" charset="0"/>
                <a:cs typeface="Times New Roman" panose="02020603050405020304" pitchFamily="18" charset="0"/>
              </a:rPr>
              <a:t>-Approche filtrage collaboratif (Pearson) (1/4)</a:t>
            </a:r>
            <a:endParaRPr lang="en-US" altLang="fr-FR" sz="2200" b="1" kern="0" dirty="0">
              <a:solidFill>
                <a:schemeClr val="accent2"/>
              </a:solidFill>
              <a:latin typeface="Times New Roman" panose="02020603050405020304" pitchFamily="18" charset="0"/>
              <a:cs typeface="Times New Roman" panose="02020603050405020304" pitchFamily="18" charset="0"/>
            </a:endParaRPr>
          </a:p>
        </p:txBody>
      </p:sp>
      <p:pic>
        <p:nvPicPr>
          <p:cNvPr id="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817687" y="3053408"/>
            <a:ext cx="5945882"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998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840" y="5517232"/>
            <a:ext cx="247650" cy="276225"/>
          </a:xfrm>
          <a:prstGeom prst="rect">
            <a:avLst/>
          </a:prstGeom>
          <a:noFill/>
          <a:ln>
            <a:noFill/>
          </a:ln>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3" name="Espace réservé de la date 2">
            <a:extLst>
              <a:ext uri="{FF2B5EF4-FFF2-40B4-BE49-F238E27FC236}">
                <a16:creationId xmlns:a16="http://schemas.microsoft.com/office/drawing/2014/main" id="{53CF8E14-08EC-43A9-A087-79CFD457CCD6}"/>
              </a:ext>
            </a:extLst>
          </p:cNvPr>
          <p:cNvSpPr>
            <a:spLocks noGrp="1"/>
          </p:cNvSpPr>
          <p:nvPr>
            <p:ph type="dt" sz="half" idx="10"/>
          </p:nvPr>
        </p:nvSpPr>
        <p:spPr/>
        <p:txBody>
          <a:bodyPr/>
          <a:lstStyle/>
          <a:p>
            <a:fld id="{76E7437D-3ADA-47DD-B881-3CCE615D5995}" type="datetime1">
              <a:rPr lang="fr-FR" smtClean="0"/>
              <a:t>28/05/2022</a:t>
            </a:fld>
            <a:endParaRPr lang="fr-BE"/>
          </a:p>
        </p:txBody>
      </p:sp>
      <p:sp>
        <p:nvSpPr>
          <p:cNvPr id="7" name="Espace réservé du numéro de diapositive 6">
            <a:extLst>
              <a:ext uri="{FF2B5EF4-FFF2-40B4-BE49-F238E27FC236}">
                <a16:creationId xmlns:a16="http://schemas.microsoft.com/office/drawing/2014/main" id="{4D3BD431-E1B2-4FC0-A089-05E4792349B5}"/>
              </a:ext>
            </a:extLst>
          </p:cNvPr>
          <p:cNvSpPr>
            <a:spLocks noGrp="1"/>
          </p:cNvSpPr>
          <p:nvPr>
            <p:ph type="sldNum" sz="quarter" idx="12"/>
          </p:nvPr>
        </p:nvSpPr>
        <p:spPr>
          <a:xfrm>
            <a:off x="6553200" y="6339778"/>
            <a:ext cx="2133600" cy="365125"/>
          </a:xfrm>
        </p:spPr>
        <p:txBody>
          <a:bodyPr/>
          <a:lstStyle/>
          <a:p>
            <a:fld id="{CF4668DC-857F-487D-BFFA-8C0CA5037977}" type="slidenum">
              <a:rPr lang="fr-BE" smtClean="0"/>
              <a:t>21</a:t>
            </a:fld>
            <a:endParaRPr lang="fr-BE" dirty="0"/>
          </a:p>
        </p:txBody>
      </p:sp>
      <p:sp>
        <p:nvSpPr>
          <p:cNvPr id="10" name="AutoShape 6">
            <a:extLst>
              <a:ext uri="{FF2B5EF4-FFF2-40B4-BE49-F238E27FC236}">
                <a16:creationId xmlns:a16="http://schemas.microsoft.com/office/drawing/2014/main" id="{2BBD602C-C5E0-437E-95D7-D25D2510FE95}"/>
              </a:ext>
            </a:extLst>
          </p:cNvPr>
          <p:cNvSpPr>
            <a:spLocks noChangeArrowheads="1"/>
          </p:cNvSpPr>
          <p:nvPr/>
        </p:nvSpPr>
        <p:spPr bwMode="auto">
          <a:xfrm>
            <a:off x="0" y="-29056"/>
            <a:ext cx="9144000" cy="792000"/>
          </a:xfrm>
          <a:prstGeom prst="flowChartDocument">
            <a:avLst/>
          </a:prstGeom>
          <a:solidFill>
            <a:srgbClr val="4A7EBB"/>
          </a:solidFill>
          <a:ln w="9525" algn="ctr">
            <a:solidFill>
              <a:schemeClr val="bg1">
                <a:lumMod val="50000"/>
              </a:schemeClr>
            </a:solidFill>
            <a:miter lim="800000"/>
            <a:headEnd/>
            <a:tailEnd/>
          </a:ln>
          <a:effectLst/>
        </p:spPr>
        <p:txBody>
          <a:bodyPr wrap="none" lIns="82468" tIns="41234" rIns="82468" bIns="41234" anchor="ctr"/>
          <a:lstStyle/>
          <a:p>
            <a:pPr algn="ctr" defTabSz="824718" eaLnBrk="0" fontAlgn="base" hangingPunct="0">
              <a:spcBef>
                <a:spcPct val="0"/>
              </a:spcBef>
              <a:spcAft>
                <a:spcPct val="0"/>
              </a:spcAft>
              <a:defRPr/>
            </a:pPr>
            <a:endParaRPr kumimoji="1" lang="en-US" sz="4300" b="1">
              <a:solidFill>
                <a:srgbClr val="000000"/>
              </a:solidFill>
              <a:latin typeface="Agency FB" pitchFamily="34" charset="0"/>
            </a:endParaRPr>
          </a:p>
        </p:txBody>
      </p:sp>
      <p:sp>
        <p:nvSpPr>
          <p:cNvPr id="11" name="Rectangle 10">
            <a:extLst>
              <a:ext uri="{FF2B5EF4-FFF2-40B4-BE49-F238E27FC236}">
                <a16:creationId xmlns:a16="http://schemas.microsoft.com/office/drawing/2014/main" id="{A70A8047-7B66-4188-8F55-EAEE134DC223}"/>
              </a:ext>
            </a:extLst>
          </p:cNvPr>
          <p:cNvSpPr/>
          <p:nvPr/>
        </p:nvSpPr>
        <p:spPr>
          <a:xfrm>
            <a:off x="1619672" y="116933"/>
            <a:ext cx="6197168" cy="452605"/>
          </a:xfrm>
          <a:prstGeom prst="rect">
            <a:avLst/>
          </a:prstGeom>
        </p:spPr>
        <p:txBody>
          <a:bodyPr wrap="square" lIns="82468" tIns="41234" rIns="82468" bIns="41234">
            <a:spAutoFit/>
          </a:bodyPr>
          <a:lstStyle/>
          <a:p>
            <a:pPr algn="ctr" defTabSz="824718" fontAlgn="base">
              <a:spcBef>
                <a:spcPct val="0"/>
              </a:spcBef>
              <a:spcAft>
                <a:spcPct val="0"/>
              </a:spcAft>
            </a:pPr>
            <a:r>
              <a:rPr kumimoji="1" lang="en-US" sz="2400" b="1" dirty="0">
                <a:solidFill>
                  <a:schemeClr val="bg1"/>
                </a:solidFill>
                <a:latin typeface="+mj-lt"/>
              </a:rPr>
              <a:t>Les approaches des SR</a:t>
            </a:r>
            <a:endParaRPr lang="fr-FR" dirty="0">
              <a:solidFill>
                <a:schemeClr val="bg1"/>
              </a:solidFill>
              <a:latin typeface="+mj-lt"/>
            </a:endParaRPr>
          </a:p>
        </p:txBody>
      </p:sp>
      <p:pic>
        <p:nvPicPr>
          <p:cNvPr id="12" name="Picture 2">
            <a:extLst>
              <a:ext uri="{FF2B5EF4-FFF2-40B4-BE49-F238E27FC236}">
                <a16:creationId xmlns:a16="http://schemas.microsoft.com/office/drawing/2014/main" id="{4FD7B9FE-6B0E-40AD-8644-323CEDBD236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411760" y="89769"/>
            <a:ext cx="553534" cy="576000"/>
          </a:xfrm>
          <a:prstGeom prst="rect">
            <a:avLst/>
          </a:prstGeom>
          <a:noFill/>
          <a:ln w="9525">
            <a:noFill/>
            <a:miter lim="800000"/>
            <a:headEnd/>
            <a:tailEnd/>
          </a:ln>
        </p:spPr>
      </p:pic>
    </p:spTree>
    <p:extLst>
      <p:ext uri="{BB962C8B-B14F-4D97-AF65-F5344CB8AC3E}">
        <p14:creationId xmlns:p14="http://schemas.microsoft.com/office/powerpoint/2010/main" val="31866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2" presetClass="emph" presetSubtype="0" fill="hold" grpId="0" nodeType="clickEffect">
                                  <p:stCondLst>
                                    <p:cond delay="0"/>
                                  </p:stCondLst>
                                  <p:childTnLst>
                                    <p:animRot by="120000">
                                      <p:cBhvr>
                                        <p:cTn id="12" dur="100" fill="hold">
                                          <p:stCondLst>
                                            <p:cond delay="0"/>
                                          </p:stCondLst>
                                        </p:cTn>
                                        <p:tgtEl>
                                          <p:spTgt spid="60419">
                                            <p:txEl>
                                              <p:pRg st="0" end="0"/>
                                            </p:txEl>
                                          </p:spTgt>
                                        </p:tgtEl>
                                        <p:attrNameLst>
                                          <p:attrName>r</p:attrName>
                                        </p:attrNameLst>
                                      </p:cBhvr>
                                    </p:animRot>
                                    <p:animRot by="-240000">
                                      <p:cBhvr>
                                        <p:cTn id="13" dur="200" fill="hold">
                                          <p:stCondLst>
                                            <p:cond delay="200"/>
                                          </p:stCondLst>
                                        </p:cTn>
                                        <p:tgtEl>
                                          <p:spTgt spid="60419">
                                            <p:txEl>
                                              <p:pRg st="0" end="0"/>
                                            </p:txEl>
                                          </p:spTgt>
                                        </p:tgtEl>
                                        <p:attrNameLst>
                                          <p:attrName>r</p:attrName>
                                        </p:attrNameLst>
                                      </p:cBhvr>
                                    </p:animRot>
                                    <p:animRot by="240000">
                                      <p:cBhvr>
                                        <p:cTn id="14" dur="200" fill="hold">
                                          <p:stCondLst>
                                            <p:cond delay="400"/>
                                          </p:stCondLst>
                                        </p:cTn>
                                        <p:tgtEl>
                                          <p:spTgt spid="60419">
                                            <p:txEl>
                                              <p:pRg st="0" end="0"/>
                                            </p:txEl>
                                          </p:spTgt>
                                        </p:tgtEl>
                                        <p:attrNameLst>
                                          <p:attrName>r</p:attrName>
                                        </p:attrNameLst>
                                      </p:cBhvr>
                                    </p:animRot>
                                    <p:animRot by="-240000">
                                      <p:cBhvr>
                                        <p:cTn id="15" dur="200" fill="hold">
                                          <p:stCondLst>
                                            <p:cond delay="600"/>
                                          </p:stCondLst>
                                        </p:cTn>
                                        <p:tgtEl>
                                          <p:spTgt spid="60419">
                                            <p:txEl>
                                              <p:pRg st="0" end="0"/>
                                            </p:txEl>
                                          </p:spTgt>
                                        </p:tgtEl>
                                        <p:attrNameLst>
                                          <p:attrName>r</p:attrName>
                                        </p:attrNameLst>
                                      </p:cBhvr>
                                    </p:animRot>
                                    <p:animRot by="120000">
                                      <p:cBhvr>
                                        <p:cTn id="16" dur="200" fill="hold">
                                          <p:stCondLst>
                                            <p:cond delay="800"/>
                                          </p:stCondLst>
                                        </p:cTn>
                                        <p:tgtEl>
                                          <p:spTgt spid="60419">
                                            <p:txEl>
                                              <p:pRg st="0" end="0"/>
                                            </p:txEl>
                                          </p:spTgt>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32" presetClass="emph" presetSubtype="0" fill="hold" grpId="0" nodeType="clickEffect">
                                  <p:stCondLst>
                                    <p:cond delay="0"/>
                                  </p:stCondLst>
                                  <p:childTnLst>
                                    <p:animRot by="120000">
                                      <p:cBhvr>
                                        <p:cTn id="20" dur="100" fill="hold">
                                          <p:stCondLst>
                                            <p:cond delay="0"/>
                                          </p:stCondLst>
                                        </p:cTn>
                                        <p:tgtEl>
                                          <p:spTgt spid="60419">
                                            <p:txEl>
                                              <p:pRg st="7" end="7"/>
                                            </p:txEl>
                                          </p:spTgt>
                                        </p:tgtEl>
                                        <p:attrNameLst>
                                          <p:attrName>r</p:attrName>
                                        </p:attrNameLst>
                                      </p:cBhvr>
                                    </p:animRot>
                                    <p:animRot by="-240000">
                                      <p:cBhvr>
                                        <p:cTn id="21" dur="200" fill="hold">
                                          <p:stCondLst>
                                            <p:cond delay="200"/>
                                          </p:stCondLst>
                                        </p:cTn>
                                        <p:tgtEl>
                                          <p:spTgt spid="60419">
                                            <p:txEl>
                                              <p:pRg st="7" end="7"/>
                                            </p:txEl>
                                          </p:spTgt>
                                        </p:tgtEl>
                                        <p:attrNameLst>
                                          <p:attrName>r</p:attrName>
                                        </p:attrNameLst>
                                      </p:cBhvr>
                                    </p:animRot>
                                    <p:animRot by="240000">
                                      <p:cBhvr>
                                        <p:cTn id="22" dur="200" fill="hold">
                                          <p:stCondLst>
                                            <p:cond delay="400"/>
                                          </p:stCondLst>
                                        </p:cTn>
                                        <p:tgtEl>
                                          <p:spTgt spid="60419">
                                            <p:txEl>
                                              <p:pRg st="7" end="7"/>
                                            </p:txEl>
                                          </p:spTgt>
                                        </p:tgtEl>
                                        <p:attrNameLst>
                                          <p:attrName>r</p:attrName>
                                        </p:attrNameLst>
                                      </p:cBhvr>
                                    </p:animRot>
                                    <p:animRot by="-240000">
                                      <p:cBhvr>
                                        <p:cTn id="23" dur="200" fill="hold">
                                          <p:stCondLst>
                                            <p:cond delay="600"/>
                                          </p:stCondLst>
                                        </p:cTn>
                                        <p:tgtEl>
                                          <p:spTgt spid="60419">
                                            <p:txEl>
                                              <p:pRg st="7" end="7"/>
                                            </p:txEl>
                                          </p:spTgt>
                                        </p:tgtEl>
                                        <p:attrNameLst>
                                          <p:attrName>r</p:attrName>
                                        </p:attrNameLst>
                                      </p:cBhvr>
                                    </p:animRot>
                                    <p:animRot by="120000">
                                      <p:cBhvr>
                                        <p:cTn id="24" dur="200" fill="hold">
                                          <p:stCondLst>
                                            <p:cond delay="800"/>
                                          </p:stCondLst>
                                        </p:cTn>
                                        <p:tgtEl>
                                          <p:spTgt spid="60419">
                                            <p:txEl>
                                              <p:pRg st="7" end="7"/>
                                            </p:txEl>
                                          </p:spTgt>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32" presetClass="emph" presetSubtype="0" fill="hold" grpId="0" nodeType="clickEffect">
                                  <p:stCondLst>
                                    <p:cond delay="0"/>
                                  </p:stCondLst>
                                  <p:childTnLst>
                                    <p:animRot by="120000">
                                      <p:cBhvr>
                                        <p:cTn id="28" dur="100" fill="hold">
                                          <p:stCondLst>
                                            <p:cond delay="0"/>
                                          </p:stCondLst>
                                        </p:cTn>
                                        <p:tgtEl>
                                          <p:spTgt spid="60419">
                                            <p:txEl>
                                              <p:pRg st="8" end="8"/>
                                            </p:txEl>
                                          </p:spTgt>
                                        </p:tgtEl>
                                        <p:attrNameLst>
                                          <p:attrName>r</p:attrName>
                                        </p:attrNameLst>
                                      </p:cBhvr>
                                    </p:animRot>
                                    <p:animRot by="-240000">
                                      <p:cBhvr>
                                        <p:cTn id="29" dur="200" fill="hold">
                                          <p:stCondLst>
                                            <p:cond delay="200"/>
                                          </p:stCondLst>
                                        </p:cTn>
                                        <p:tgtEl>
                                          <p:spTgt spid="60419">
                                            <p:txEl>
                                              <p:pRg st="8" end="8"/>
                                            </p:txEl>
                                          </p:spTgt>
                                        </p:tgtEl>
                                        <p:attrNameLst>
                                          <p:attrName>r</p:attrName>
                                        </p:attrNameLst>
                                      </p:cBhvr>
                                    </p:animRot>
                                    <p:animRot by="240000">
                                      <p:cBhvr>
                                        <p:cTn id="30" dur="200" fill="hold">
                                          <p:stCondLst>
                                            <p:cond delay="400"/>
                                          </p:stCondLst>
                                        </p:cTn>
                                        <p:tgtEl>
                                          <p:spTgt spid="60419">
                                            <p:txEl>
                                              <p:pRg st="8" end="8"/>
                                            </p:txEl>
                                          </p:spTgt>
                                        </p:tgtEl>
                                        <p:attrNameLst>
                                          <p:attrName>r</p:attrName>
                                        </p:attrNameLst>
                                      </p:cBhvr>
                                    </p:animRot>
                                    <p:animRot by="-240000">
                                      <p:cBhvr>
                                        <p:cTn id="31" dur="200" fill="hold">
                                          <p:stCondLst>
                                            <p:cond delay="600"/>
                                          </p:stCondLst>
                                        </p:cTn>
                                        <p:tgtEl>
                                          <p:spTgt spid="60419">
                                            <p:txEl>
                                              <p:pRg st="8" end="8"/>
                                            </p:txEl>
                                          </p:spTgt>
                                        </p:tgtEl>
                                        <p:attrNameLst>
                                          <p:attrName>r</p:attrName>
                                        </p:attrNameLst>
                                      </p:cBhvr>
                                    </p:animRot>
                                    <p:animRot by="120000">
                                      <p:cBhvr>
                                        <p:cTn id="32" dur="200" fill="hold">
                                          <p:stCondLst>
                                            <p:cond delay="800"/>
                                          </p:stCondLst>
                                        </p:cTn>
                                        <p:tgtEl>
                                          <p:spTgt spid="60419">
                                            <p:txEl>
                                              <p:pRg st="8" end="8"/>
                                            </p:txEl>
                                          </p:spTgt>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32" presetClass="emph" presetSubtype="0" fill="hold" grpId="0" nodeType="clickEffect">
                                  <p:stCondLst>
                                    <p:cond delay="0"/>
                                  </p:stCondLst>
                                  <p:childTnLst>
                                    <p:animRot by="120000">
                                      <p:cBhvr>
                                        <p:cTn id="36" dur="100" fill="hold">
                                          <p:stCondLst>
                                            <p:cond delay="0"/>
                                          </p:stCondLst>
                                        </p:cTn>
                                        <p:tgtEl>
                                          <p:spTgt spid="60419">
                                            <p:txEl>
                                              <p:pRg st="9" end="9"/>
                                            </p:txEl>
                                          </p:spTgt>
                                        </p:tgtEl>
                                        <p:attrNameLst>
                                          <p:attrName>r</p:attrName>
                                        </p:attrNameLst>
                                      </p:cBhvr>
                                    </p:animRot>
                                    <p:animRot by="-240000">
                                      <p:cBhvr>
                                        <p:cTn id="37" dur="200" fill="hold">
                                          <p:stCondLst>
                                            <p:cond delay="200"/>
                                          </p:stCondLst>
                                        </p:cTn>
                                        <p:tgtEl>
                                          <p:spTgt spid="60419">
                                            <p:txEl>
                                              <p:pRg st="9" end="9"/>
                                            </p:txEl>
                                          </p:spTgt>
                                        </p:tgtEl>
                                        <p:attrNameLst>
                                          <p:attrName>r</p:attrName>
                                        </p:attrNameLst>
                                      </p:cBhvr>
                                    </p:animRot>
                                    <p:animRot by="240000">
                                      <p:cBhvr>
                                        <p:cTn id="38" dur="200" fill="hold">
                                          <p:stCondLst>
                                            <p:cond delay="400"/>
                                          </p:stCondLst>
                                        </p:cTn>
                                        <p:tgtEl>
                                          <p:spTgt spid="60419">
                                            <p:txEl>
                                              <p:pRg st="9" end="9"/>
                                            </p:txEl>
                                          </p:spTgt>
                                        </p:tgtEl>
                                        <p:attrNameLst>
                                          <p:attrName>r</p:attrName>
                                        </p:attrNameLst>
                                      </p:cBhvr>
                                    </p:animRot>
                                    <p:animRot by="-240000">
                                      <p:cBhvr>
                                        <p:cTn id="39" dur="200" fill="hold">
                                          <p:stCondLst>
                                            <p:cond delay="600"/>
                                          </p:stCondLst>
                                        </p:cTn>
                                        <p:tgtEl>
                                          <p:spTgt spid="60419">
                                            <p:txEl>
                                              <p:pRg st="9" end="9"/>
                                            </p:txEl>
                                          </p:spTgt>
                                        </p:tgtEl>
                                        <p:attrNameLst>
                                          <p:attrName>r</p:attrName>
                                        </p:attrNameLst>
                                      </p:cBhvr>
                                    </p:animRot>
                                    <p:animRot by="120000">
                                      <p:cBhvr>
                                        <p:cTn id="40" dur="200" fill="hold">
                                          <p:stCondLst>
                                            <p:cond delay="800"/>
                                          </p:stCondLst>
                                        </p:cTn>
                                        <p:tgtEl>
                                          <p:spTgt spid="60419">
                                            <p:txEl>
                                              <p:pRg st="9" end="9"/>
                                            </p:txEl>
                                          </p:spTgt>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1023447" y="1937983"/>
            <a:ext cx="6552728" cy="3960440"/>
          </a:xfrm>
        </p:spPr>
        <p:txBody>
          <a:bodyPr/>
          <a:lstStyle/>
          <a:p>
            <a:pPr marL="0" indent="0" algn="just">
              <a:buNone/>
            </a:pPr>
            <a:r>
              <a:rPr lang="fr-FR" sz="2200" b="1" dirty="0">
                <a:solidFill>
                  <a:schemeClr val="tx1"/>
                </a:solidFill>
                <a:latin typeface="Times New Roman" panose="02020603050405020304" pitchFamily="18" charset="0"/>
                <a:cs typeface="Times New Roman" panose="02020603050405020304" pitchFamily="18" charset="0"/>
              </a:rPr>
              <a:t>Le coefficient de corrélation Pearson</a:t>
            </a:r>
            <a:r>
              <a:rPr lang="fr-FR" sz="2200" dirty="0">
                <a:solidFill>
                  <a:schemeClr val="tx1"/>
                </a:solidFill>
                <a:latin typeface="Times New Roman" panose="02020603050405020304" pitchFamily="18" charset="0"/>
                <a:cs typeface="Times New Roman" panose="02020603050405020304" pitchFamily="18" charset="0"/>
              </a:rPr>
              <a:t> de deux caractères X et Y est égal à la covariance de X et Y divisée par le produit des écarts-types de X et Y</a:t>
            </a:r>
          </a:p>
          <a:p>
            <a:pPr marL="0" indent="0" algn="just">
              <a:buNone/>
            </a:pPr>
            <a:endParaRPr lang="fr-FR" sz="2200" b="1"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fr-FR" sz="2200" b="1"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fr-FR" sz="2200" b="1"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fr-FR" sz="2200" b="1"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fr-FR" sz="2200" b="1" dirty="0">
              <a:solidFill>
                <a:schemeClr val="tx1"/>
              </a:solidFill>
              <a:latin typeface="Times New Roman" panose="02020603050405020304" pitchFamily="18" charset="0"/>
              <a:cs typeface="Times New Roman" panose="02020603050405020304" pitchFamily="18" charset="0"/>
            </a:endParaRPr>
          </a:p>
          <a:p>
            <a:pPr marL="0" indent="0" algn="just">
              <a:buNone/>
            </a:pPr>
            <a:r>
              <a:rPr lang="fr-FR" sz="2200" dirty="0">
                <a:solidFill>
                  <a:schemeClr val="tx1"/>
                </a:solidFill>
                <a:latin typeface="Times New Roman" panose="02020603050405020304" pitchFamily="18" charset="0"/>
                <a:cs typeface="Times New Roman" panose="02020603050405020304" pitchFamily="18" charset="0"/>
              </a:rPr>
              <a:t>avec                                                         </a:t>
            </a:r>
          </a:p>
          <a:p>
            <a:pPr marL="0" indent="0" algn="just">
              <a:buNone/>
            </a:pPr>
            <a:r>
              <a:rPr lang="fr-FR" sz="2200" dirty="0">
                <a:solidFill>
                  <a:schemeClr val="tx1"/>
                </a:solidFill>
                <a:latin typeface="Times New Roman" panose="02020603050405020304" pitchFamily="18" charset="0"/>
                <a:cs typeface="Times New Roman" panose="02020603050405020304" pitchFamily="18" charset="0"/>
              </a:rPr>
              <a:t> </a:t>
            </a:r>
          </a:p>
          <a:p>
            <a:pPr marL="0" indent="0" algn="just">
              <a:buNone/>
            </a:pPr>
            <a:endParaRPr lang="fr-FR" sz="2200" dirty="0">
              <a:solidFill>
                <a:schemeClr val="tx1"/>
              </a:solidFill>
              <a:latin typeface="Times New Roman" panose="02020603050405020304" pitchFamily="18" charset="0"/>
              <a:cs typeface="Times New Roman" panose="02020603050405020304" pitchFamily="18" charset="0"/>
            </a:endParaRPr>
          </a:p>
          <a:p>
            <a:pPr algn="just"/>
            <a:endParaRPr lang="fr-FR" sz="2200" dirty="0">
              <a:solidFill>
                <a:schemeClr val="tx1"/>
              </a:solidFill>
              <a:latin typeface="Times New Roman" panose="02020603050405020304" pitchFamily="18" charset="0"/>
              <a:cs typeface="Times New Roman" panose="02020603050405020304" pitchFamily="18" charset="0"/>
            </a:endParaRPr>
          </a:p>
          <a:p>
            <a:pPr>
              <a:lnSpc>
                <a:spcPct val="80000"/>
              </a:lnSpc>
            </a:pPr>
            <a:endParaRPr lang="en-US" altLang="fr-FR" sz="2200" dirty="0">
              <a:solidFill>
                <a:schemeClr val="tx1"/>
              </a:solidFill>
              <a:latin typeface="Times New Roman" panose="02020603050405020304" pitchFamily="18" charset="0"/>
              <a:cs typeface="Times New Roman" panose="02020603050405020304" pitchFamily="18" charset="0"/>
            </a:endParaRPr>
          </a:p>
        </p:txBody>
      </p:sp>
      <p:sp>
        <p:nvSpPr>
          <p:cNvPr id="5" name="Rectangle 2"/>
          <p:cNvSpPr>
            <a:spLocks noGrp="1" noChangeArrowheads="1"/>
          </p:cNvSpPr>
          <p:nvPr>
            <p:ph type="title"/>
          </p:nvPr>
        </p:nvSpPr>
        <p:spPr>
          <a:xfrm>
            <a:off x="641975" y="1070531"/>
            <a:ext cx="6934200" cy="715963"/>
          </a:xfrm>
        </p:spPr>
        <p:txBody>
          <a:bodyPr/>
          <a:lstStyle/>
          <a:p>
            <a:r>
              <a:rPr lang="fr-FR" sz="2200" b="1" cap="none" dirty="0">
                <a:solidFill>
                  <a:schemeClr val="accent2"/>
                </a:solidFill>
                <a:latin typeface="Times New Roman" panose="02020603050405020304" pitchFamily="18" charset="0"/>
                <a:cs typeface="Times New Roman" panose="02020603050405020304" pitchFamily="18" charset="0"/>
              </a:rPr>
              <a:t>- Approche filtrage collaboratif (Pearson) (2/4)</a:t>
            </a:r>
            <a:endParaRPr lang="en-US" altLang="fr-FR" sz="2200" b="1" dirty="0">
              <a:solidFill>
                <a:schemeClr val="accent2"/>
              </a:solidFill>
              <a:latin typeface="Times New Roman" panose="02020603050405020304" pitchFamily="18" charset="0"/>
              <a:cs typeface="Times New Roman" panose="02020603050405020304" pitchFamily="18" charset="0"/>
            </a:endParaRPr>
          </a:p>
        </p:txBody>
      </p:sp>
      <p:pic>
        <p:nvPicPr>
          <p:cNvPr id="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r="56811"/>
          <a:stretch/>
        </p:blipFill>
        <p:spPr bwMode="auto">
          <a:xfrm>
            <a:off x="1835696" y="3142126"/>
            <a:ext cx="2880320" cy="1512168"/>
          </a:xfrm>
          <a:prstGeom prst="rect">
            <a:avLst/>
          </a:prstGeom>
          <a:noFill/>
          <a:ln>
            <a:noFill/>
          </a:ln>
          <a:effectLst>
            <a:innerShdw blurRad="114300">
              <a:prstClr val="black"/>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0161"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5987" y="4957271"/>
            <a:ext cx="3686175" cy="638175"/>
          </a:xfrm>
          <a:prstGeom prst="rect">
            <a:avLst/>
          </a:prstGeom>
          <a:noFill/>
          <a:ln>
            <a:noFill/>
          </a:ln>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pic>
        <p:nvPicPr>
          <p:cNvPr id="22016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5987" y="5804021"/>
            <a:ext cx="1465858" cy="358321"/>
          </a:xfrm>
          <a:prstGeom prst="rect">
            <a:avLst/>
          </a:prstGeom>
          <a:noFill/>
          <a:ln>
            <a:noFill/>
          </a:ln>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3" name="Espace réservé de la date 2">
            <a:extLst>
              <a:ext uri="{FF2B5EF4-FFF2-40B4-BE49-F238E27FC236}">
                <a16:creationId xmlns:a16="http://schemas.microsoft.com/office/drawing/2014/main" id="{8CEDA739-3A40-4B7A-8F17-E6C2F1BBA06A}"/>
              </a:ext>
            </a:extLst>
          </p:cNvPr>
          <p:cNvSpPr>
            <a:spLocks noGrp="1"/>
          </p:cNvSpPr>
          <p:nvPr>
            <p:ph type="dt" sz="half" idx="10"/>
          </p:nvPr>
        </p:nvSpPr>
        <p:spPr/>
        <p:txBody>
          <a:bodyPr/>
          <a:lstStyle/>
          <a:p>
            <a:fld id="{19451C6A-919A-4EF6-BE61-C82CCDC89643}" type="datetime1">
              <a:rPr lang="fr-FR" smtClean="0"/>
              <a:t>28/05/2022</a:t>
            </a:fld>
            <a:endParaRPr lang="fr-BE"/>
          </a:p>
        </p:txBody>
      </p:sp>
      <p:sp>
        <p:nvSpPr>
          <p:cNvPr id="7" name="Espace réservé du numéro de diapositive 6">
            <a:extLst>
              <a:ext uri="{FF2B5EF4-FFF2-40B4-BE49-F238E27FC236}">
                <a16:creationId xmlns:a16="http://schemas.microsoft.com/office/drawing/2014/main" id="{BC3CCBA2-CDE3-497B-B5F2-50AA41AFF9EB}"/>
              </a:ext>
            </a:extLst>
          </p:cNvPr>
          <p:cNvSpPr>
            <a:spLocks noGrp="1"/>
          </p:cNvSpPr>
          <p:nvPr>
            <p:ph type="sldNum" sz="quarter" idx="12"/>
          </p:nvPr>
        </p:nvSpPr>
        <p:spPr/>
        <p:txBody>
          <a:bodyPr/>
          <a:lstStyle/>
          <a:p>
            <a:fld id="{CF4668DC-857F-487D-BFFA-8C0CA5037977}" type="slidenum">
              <a:rPr lang="fr-BE" smtClean="0"/>
              <a:t>22</a:t>
            </a:fld>
            <a:endParaRPr lang="fr-BE" dirty="0"/>
          </a:p>
        </p:txBody>
      </p:sp>
      <p:sp>
        <p:nvSpPr>
          <p:cNvPr id="11" name="AutoShape 6">
            <a:extLst>
              <a:ext uri="{FF2B5EF4-FFF2-40B4-BE49-F238E27FC236}">
                <a16:creationId xmlns:a16="http://schemas.microsoft.com/office/drawing/2014/main" id="{0CA5A7F4-DD94-486B-A9CD-E0A255F72980}"/>
              </a:ext>
            </a:extLst>
          </p:cNvPr>
          <p:cNvSpPr>
            <a:spLocks noChangeArrowheads="1"/>
          </p:cNvSpPr>
          <p:nvPr/>
        </p:nvSpPr>
        <p:spPr bwMode="auto">
          <a:xfrm>
            <a:off x="0" y="-29056"/>
            <a:ext cx="9144000" cy="792000"/>
          </a:xfrm>
          <a:prstGeom prst="flowChartDocument">
            <a:avLst/>
          </a:prstGeom>
          <a:solidFill>
            <a:srgbClr val="4A7EBB"/>
          </a:solidFill>
          <a:ln w="9525" algn="ctr">
            <a:solidFill>
              <a:schemeClr val="bg1">
                <a:lumMod val="50000"/>
              </a:schemeClr>
            </a:solidFill>
            <a:miter lim="800000"/>
            <a:headEnd/>
            <a:tailEnd/>
          </a:ln>
          <a:effectLst/>
        </p:spPr>
        <p:txBody>
          <a:bodyPr wrap="none" lIns="82468" tIns="41234" rIns="82468" bIns="41234" anchor="ctr"/>
          <a:lstStyle/>
          <a:p>
            <a:pPr algn="ctr" defTabSz="824718" eaLnBrk="0" fontAlgn="base" hangingPunct="0">
              <a:spcBef>
                <a:spcPct val="0"/>
              </a:spcBef>
              <a:spcAft>
                <a:spcPct val="0"/>
              </a:spcAft>
              <a:defRPr/>
            </a:pPr>
            <a:endParaRPr kumimoji="1" lang="en-US" sz="4300" b="1">
              <a:solidFill>
                <a:srgbClr val="000000"/>
              </a:solidFill>
              <a:latin typeface="Agency FB" pitchFamily="34" charset="0"/>
            </a:endParaRPr>
          </a:p>
        </p:txBody>
      </p:sp>
      <p:sp>
        <p:nvSpPr>
          <p:cNvPr id="12" name="Rectangle 11">
            <a:extLst>
              <a:ext uri="{FF2B5EF4-FFF2-40B4-BE49-F238E27FC236}">
                <a16:creationId xmlns:a16="http://schemas.microsoft.com/office/drawing/2014/main" id="{3040CDAA-9EB4-42BC-A271-E1226360F07C}"/>
              </a:ext>
            </a:extLst>
          </p:cNvPr>
          <p:cNvSpPr/>
          <p:nvPr/>
        </p:nvSpPr>
        <p:spPr>
          <a:xfrm>
            <a:off x="1619672" y="116933"/>
            <a:ext cx="6197168" cy="452605"/>
          </a:xfrm>
          <a:prstGeom prst="rect">
            <a:avLst/>
          </a:prstGeom>
        </p:spPr>
        <p:txBody>
          <a:bodyPr wrap="square" lIns="82468" tIns="41234" rIns="82468" bIns="41234">
            <a:spAutoFit/>
          </a:bodyPr>
          <a:lstStyle/>
          <a:p>
            <a:pPr algn="ctr" defTabSz="824718" fontAlgn="base">
              <a:spcBef>
                <a:spcPct val="0"/>
              </a:spcBef>
              <a:spcAft>
                <a:spcPct val="0"/>
              </a:spcAft>
            </a:pPr>
            <a:r>
              <a:rPr kumimoji="1" lang="en-US" sz="2400" b="1" dirty="0">
                <a:solidFill>
                  <a:schemeClr val="bg1"/>
                </a:solidFill>
                <a:latin typeface="+mj-lt"/>
              </a:rPr>
              <a:t>Les approaches des SR</a:t>
            </a:r>
            <a:endParaRPr lang="fr-FR" dirty="0">
              <a:solidFill>
                <a:schemeClr val="bg1"/>
              </a:solidFill>
              <a:latin typeface="+mj-lt"/>
            </a:endParaRPr>
          </a:p>
        </p:txBody>
      </p:sp>
      <p:pic>
        <p:nvPicPr>
          <p:cNvPr id="13" name="Picture 2">
            <a:extLst>
              <a:ext uri="{FF2B5EF4-FFF2-40B4-BE49-F238E27FC236}">
                <a16:creationId xmlns:a16="http://schemas.microsoft.com/office/drawing/2014/main" id="{84C1FBFA-1595-4180-91DE-03D3F2218A8A}"/>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411760" y="89769"/>
            <a:ext cx="553534" cy="576000"/>
          </a:xfrm>
          <a:prstGeom prst="rect">
            <a:avLst/>
          </a:prstGeom>
          <a:noFill/>
          <a:ln w="9525">
            <a:noFill/>
            <a:miter lim="800000"/>
            <a:headEnd/>
            <a:tailEnd/>
          </a:ln>
        </p:spPr>
      </p:pic>
    </p:spTree>
    <p:extLst>
      <p:ext uri="{BB962C8B-B14F-4D97-AF65-F5344CB8AC3E}">
        <p14:creationId xmlns:p14="http://schemas.microsoft.com/office/powerpoint/2010/main" val="12040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60419">
                                            <p:txEl>
                                              <p:pRg st="0" end="0"/>
                                            </p:txEl>
                                          </p:spTgt>
                                        </p:tgtEl>
                                        <p:attrNameLst>
                                          <p:attrName>style.visibility</p:attrName>
                                        </p:attrNameLst>
                                      </p:cBhvr>
                                      <p:to>
                                        <p:strVal val="visible"/>
                                      </p:to>
                                    </p:set>
                                    <p:animEffect transition="in" filter="wipe(down)">
                                      <p:cBhvr>
                                        <p:cTn id="13" dur="580">
                                          <p:stCondLst>
                                            <p:cond delay="0"/>
                                          </p:stCondLst>
                                        </p:cTn>
                                        <p:tgtEl>
                                          <p:spTgt spid="60419">
                                            <p:txEl>
                                              <p:pRg st="0" end="0"/>
                                            </p:txEl>
                                          </p:spTgt>
                                        </p:tgtEl>
                                      </p:cBhvr>
                                    </p:animEffect>
                                    <p:anim calcmode="lin" valueType="num">
                                      <p:cBhvr>
                                        <p:cTn id="14" dur="1822" tmFilter="0,0; 0.14,0.36; 0.43,0.73; 0.71,0.91; 1.0,1.0">
                                          <p:stCondLst>
                                            <p:cond delay="0"/>
                                          </p:stCondLst>
                                        </p:cTn>
                                        <p:tgtEl>
                                          <p:spTgt spid="60419">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0419">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0419">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0419">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0419">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60419">
                                            <p:txEl>
                                              <p:pRg st="0" end="0"/>
                                            </p:txEl>
                                          </p:spTgt>
                                        </p:tgtEl>
                                      </p:cBhvr>
                                      <p:to x="100000" y="60000"/>
                                    </p:animScale>
                                    <p:animScale>
                                      <p:cBhvr>
                                        <p:cTn id="20" dur="166" decel="50000">
                                          <p:stCondLst>
                                            <p:cond delay="676"/>
                                          </p:stCondLst>
                                        </p:cTn>
                                        <p:tgtEl>
                                          <p:spTgt spid="60419">
                                            <p:txEl>
                                              <p:pRg st="0" end="0"/>
                                            </p:txEl>
                                          </p:spTgt>
                                        </p:tgtEl>
                                      </p:cBhvr>
                                      <p:to x="100000" y="100000"/>
                                    </p:animScale>
                                    <p:animScale>
                                      <p:cBhvr>
                                        <p:cTn id="21" dur="26">
                                          <p:stCondLst>
                                            <p:cond delay="1312"/>
                                          </p:stCondLst>
                                        </p:cTn>
                                        <p:tgtEl>
                                          <p:spTgt spid="60419">
                                            <p:txEl>
                                              <p:pRg st="0" end="0"/>
                                            </p:txEl>
                                          </p:spTgt>
                                        </p:tgtEl>
                                      </p:cBhvr>
                                      <p:to x="100000" y="80000"/>
                                    </p:animScale>
                                    <p:animScale>
                                      <p:cBhvr>
                                        <p:cTn id="22" dur="166" decel="50000">
                                          <p:stCondLst>
                                            <p:cond delay="1338"/>
                                          </p:stCondLst>
                                        </p:cTn>
                                        <p:tgtEl>
                                          <p:spTgt spid="60419">
                                            <p:txEl>
                                              <p:pRg st="0" end="0"/>
                                            </p:txEl>
                                          </p:spTgt>
                                        </p:tgtEl>
                                      </p:cBhvr>
                                      <p:to x="100000" y="100000"/>
                                    </p:animScale>
                                    <p:animScale>
                                      <p:cBhvr>
                                        <p:cTn id="23" dur="26">
                                          <p:stCondLst>
                                            <p:cond delay="1642"/>
                                          </p:stCondLst>
                                        </p:cTn>
                                        <p:tgtEl>
                                          <p:spTgt spid="60419">
                                            <p:txEl>
                                              <p:pRg st="0" end="0"/>
                                            </p:txEl>
                                          </p:spTgt>
                                        </p:tgtEl>
                                      </p:cBhvr>
                                      <p:to x="100000" y="90000"/>
                                    </p:animScale>
                                    <p:animScale>
                                      <p:cBhvr>
                                        <p:cTn id="24" dur="166" decel="50000">
                                          <p:stCondLst>
                                            <p:cond delay="1668"/>
                                          </p:stCondLst>
                                        </p:cTn>
                                        <p:tgtEl>
                                          <p:spTgt spid="60419">
                                            <p:txEl>
                                              <p:pRg st="0" end="0"/>
                                            </p:txEl>
                                          </p:spTgt>
                                        </p:tgtEl>
                                      </p:cBhvr>
                                      <p:to x="100000" y="100000"/>
                                    </p:animScale>
                                    <p:animScale>
                                      <p:cBhvr>
                                        <p:cTn id="25" dur="26">
                                          <p:stCondLst>
                                            <p:cond delay="1808"/>
                                          </p:stCondLst>
                                        </p:cTn>
                                        <p:tgtEl>
                                          <p:spTgt spid="60419">
                                            <p:txEl>
                                              <p:pRg st="0" end="0"/>
                                            </p:txEl>
                                          </p:spTgt>
                                        </p:tgtEl>
                                      </p:cBhvr>
                                      <p:to x="100000" y="95000"/>
                                    </p:animScale>
                                    <p:animScale>
                                      <p:cBhvr>
                                        <p:cTn id="26" dur="166" decel="50000">
                                          <p:stCondLst>
                                            <p:cond delay="1834"/>
                                          </p:stCondLst>
                                        </p:cTn>
                                        <p:tgtEl>
                                          <p:spTgt spid="60419">
                                            <p:txEl>
                                              <p:pRg st="0" end="0"/>
                                            </p:tx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60419">
                                            <p:txEl>
                                              <p:pRg st="6" end="6"/>
                                            </p:txEl>
                                          </p:spTgt>
                                        </p:tgtEl>
                                        <p:attrNameLst>
                                          <p:attrName>style.visibility</p:attrName>
                                        </p:attrNameLst>
                                      </p:cBhvr>
                                      <p:to>
                                        <p:strVal val="visible"/>
                                      </p:to>
                                    </p:set>
                                    <p:animEffect transition="in" filter="wipe(down)">
                                      <p:cBhvr>
                                        <p:cTn id="31" dur="580">
                                          <p:stCondLst>
                                            <p:cond delay="0"/>
                                          </p:stCondLst>
                                        </p:cTn>
                                        <p:tgtEl>
                                          <p:spTgt spid="60419">
                                            <p:txEl>
                                              <p:pRg st="6" end="6"/>
                                            </p:txEl>
                                          </p:spTgt>
                                        </p:tgtEl>
                                      </p:cBhvr>
                                    </p:animEffect>
                                    <p:anim calcmode="lin" valueType="num">
                                      <p:cBhvr>
                                        <p:cTn id="32" dur="1822" tmFilter="0,0; 0.14,0.36; 0.43,0.73; 0.71,0.91; 1.0,1.0">
                                          <p:stCondLst>
                                            <p:cond delay="0"/>
                                          </p:stCondLst>
                                        </p:cTn>
                                        <p:tgtEl>
                                          <p:spTgt spid="60419">
                                            <p:txEl>
                                              <p:pRg st="6" end="6"/>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60419">
                                            <p:txEl>
                                              <p:pRg st="6" end="6"/>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60419">
                                            <p:txEl>
                                              <p:pRg st="6" end="6"/>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60419">
                                            <p:txEl>
                                              <p:pRg st="6" end="6"/>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60419">
                                            <p:txEl>
                                              <p:pRg st="6" end="6"/>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60419">
                                            <p:txEl>
                                              <p:pRg st="6" end="6"/>
                                            </p:txEl>
                                          </p:spTgt>
                                        </p:tgtEl>
                                      </p:cBhvr>
                                      <p:to x="100000" y="60000"/>
                                    </p:animScale>
                                    <p:animScale>
                                      <p:cBhvr>
                                        <p:cTn id="38" dur="166" decel="50000">
                                          <p:stCondLst>
                                            <p:cond delay="676"/>
                                          </p:stCondLst>
                                        </p:cTn>
                                        <p:tgtEl>
                                          <p:spTgt spid="60419">
                                            <p:txEl>
                                              <p:pRg st="6" end="6"/>
                                            </p:txEl>
                                          </p:spTgt>
                                        </p:tgtEl>
                                      </p:cBhvr>
                                      <p:to x="100000" y="100000"/>
                                    </p:animScale>
                                    <p:animScale>
                                      <p:cBhvr>
                                        <p:cTn id="39" dur="26">
                                          <p:stCondLst>
                                            <p:cond delay="1312"/>
                                          </p:stCondLst>
                                        </p:cTn>
                                        <p:tgtEl>
                                          <p:spTgt spid="60419">
                                            <p:txEl>
                                              <p:pRg st="6" end="6"/>
                                            </p:txEl>
                                          </p:spTgt>
                                        </p:tgtEl>
                                      </p:cBhvr>
                                      <p:to x="100000" y="80000"/>
                                    </p:animScale>
                                    <p:animScale>
                                      <p:cBhvr>
                                        <p:cTn id="40" dur="166" decel="50000">
                                          <p:stCondLst>
                                            <p:cond delay="1338"/>
                                          </p:stCondLst>
                                        </p:cTn>
                                        <p:tgtEl>
                                          <p:spTgt spid="60419">
                                            <p:txEl>
                                              <p:pRg st="6" end="6"/>
                                            </p:txEl>
                                          </p:spTgt>
                                        </p:tgtEl>
                                      </p:cBhvr>
                                      <p:to x="100000" y="100000"/>
                                    </p:animScale>
                                    <p:animScale>
                                      <p:cBhvr>
                                        <p:cTn id="41" dur="26">
                                          <p:stCondLst>
                                            <p:cond delay="1642"/>
                                          </p:stCondLst>
                                        </p:cTn>
                                        <p:tgtEl>
                                          <p:spTgt spid="60419">
                                            <p:txEl>
                                              <p:pRg st="6" end="6"/>
                                            </p:txEl>
                                          </p:spTgt>
                                        </p:tgtEl>
                                      </p:cBhvr>
                                      <p:to x="100000" y="90000"/>
                                    </p:animScale>
                                    <p:animScale>
                                      <p:cBhvr>
                                        <p:cTn id="42" dur="166" decel="50000">
                                          <p:stCondLst>
                                            <p:cond delay="1668"/>
                                          </p:stCondLst>
                                        </p:cTn>
                                        <p:tgtEl>
                                          <p:spTgt spid="60419">
                                            <p:txEl>
                                              <p:pRg st="6" end="6"/>
                                            </p:txEl>
                                          </p:spTgt>
                                        </p:tgtEl>
                                      </p:cBhvr>
                                      <p:to x="100000" y="100000"/>
                                    </p:animScale>
                                    <p:animScale>
                                      <p:cBhvr>
                                        <p:cTn id="43" dur="26">
                                          <p:stCondLst>
                                            <p:cond delay="1808"/>
                                          </p:stCondLst>
                                        </p:cTn>
                                        <p:tgtEl>
                                          <p:spTgt spid="60419">
                                            <p:txEl>
                                              <p:pRg st="6" end="6"/>
                                            </p:txEl>
                                          </p:spTgt>
                                        </p:tgtEl>
                                      </p:cBhvr>
                                      <p:to x="100000" y="95000"/>
                                    </p:animScale>
                                    <p:animScale>
                                      <p:cBhvr>
                                        <p:cTn id="44" dur="166" decel="50000">
                                          <p:stCondLst>
                                            <p:cond delay="1834"/>
                                          </p:stCondLst>
                                        </p:cTn>
                                        <p:tgtEl>
                                          <p:spTgt spid="60419">
                                            <p:txEl>
                                              <p:pRg st="6" end="6"/>
                                            </p:txEl>
                                          </p:spTgt>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60419">
                                            <p:txEl>
                                              <p:pRg st="7" end="7"/>
                                            </p:txEl>
                                          </p:spTgt>
                                        </p:tgtEl>
                                        <p:attrNameLst>
                                          <p:attrName>style.visibility</p:attrName>
                                        </p:attrNameLst>
                                      </p:cBhvr>
                                      <p:to>
                                        <p:strVal val="visible"/>
                                      </p:to>
                                    </p:set>
                                    <p:animEffect transition="in" filter="wipe(down)">
                                      <p:cBhvr>
                                        <p:cTn id="49" dur="580">
                                          <p:stCondLst>
                                            <p:cond delay="0"/>
                                          </p:stCondLst>
                                        </p:cTn>
                                        <p:tgtEl>
                                          <p:spTgt spid="60419">
                                            <p:txEl>
                                              <p:pRg st="7" end="7"/>
                                            </p:txEl>
                                          </p:spTgt>
                                        </p:tgtEl>
                                      </p:cBhvr>
                                    </p:animEffect>
                                    <p:anim calcmode="lin" valueType="num">
                                      <p:cBhvr>
                                        <p:cTn id="50" dur="1822" tmFilter="0,0; 0.14,0.36; 0.43,0.73; 0.71,0.91; 1.0,1.0">
                                          <p:stCondLst>
                                            <p:cond delay="0"/>
                                          </p:stCondLst>
                                        </p:cTn>
                                        <p:tgtEl>
                                          <p:spTgt spid="60419">
                                            <p:txEl>
                                              <p:pRg st="7" end="7"/>
                                            </p:tx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60419">
                                            <p:txEl>
                                              <p:pRg st="7" end="7"/>
                                            </p:tx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60419">
                                            <p:txEl>
                                              <p:pRg st="7" end="7"/>
                                            </p:tx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60419">
                                            <p:txEl>
                                              <p:pRg st="7" end="7"/>
                                            </p:tx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60419">
                                            <p:txEl>
                                              <p:pRg st="7" end="7"/>
                                            </p:tx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60419">
                                            <p:txEl>
                                              <p:pRg st="7" end="7"/>
                                            </p:txEl>
                                          </p:spTgt>
                                        </p:tgtEl>
                                      </p:cBhvr>
                                      <p:to x="100000" y="60000"/>
                                    </p:animScale>
                                    <p:animScale>
                                      <p:cBhvr>
                                        <p:cTn id="56" dur="166" decel="50000">
                                          <p:stCondLst>
                                            <p:cond delay="676"/>
                                          </p:stCondLst>
                                        </p:cTn>
                                        <p:tgtEl>
                                          <p:spTgt spid="60419">
                                            <p:txEl>
                                              <p:pRg st="7" end="7"/>
                                            </p:txEl>
                                          </p:spTgt>
                                        </p:tgtEl>
                                      </p:cBhvr>
                                      <p:to x="100000" y="100000"/>
                                    </p:animScale>
                                    <p:animScale>
                                      <p:cBhvr>
                                        <p:cTn id="57" dur="26">
                                          <p:stCondLst>
                                            <p:cond delay="1312"/>
                                          </p:stCondLst>
                                        </p:cTn>
                                        <p:tgtEl>
                                          <p:spTgt spid="60419">
                                            <p:txEl>
                                              <p:pRg st="7" end="7"/>
                                            </p:txEl>
                                          </p:spTgt>
                                        </p:tgtEl>
                                      </p:cBhvr>
                                      <p:to x="100000" y="80000"/>
                                    </p:animScale>
                                    <p:animScale>
                                      <p:cBhvr>
                                        <p:cTn id="58" dur="166" decel="50000">
                                          <p:stCondLst>
                                            <p:cond delay="1338"/>
                                          </p:stCondLst>
                                        </p:cTn>
                                        <p:tgtEl>
                                          <p:spTgt spid="60419">
                                            <p:txEl>
                                              <p:pRg st="7" end="7"/>
                                            </p:txEl>
                                          </p:spTgt>
                                        </p:tgtEl>
                                      </p:cBhvr>
                                      <p:to x="100000" y="100000"/>
                                    </p:animScale>
                                    <p:animScale>
                                      <p:cBhvr>
                                        <p:cTn id="59" dur="26">
                                          <p:stCondLst>
                                            <p:cond delay="1642"/>
                                          </p:stCondLst>
                                        </p:cTn>
                                        <p:tgtEl>
                                          <p:spTgt spid="60419">
                                            <p:txEl>
                                              <p:pRg st="7" end="7"/>
                                            </p:txEl>
                                          </p:spTgt>
                                        </p:tgtEl>
                                      </p:cBhvr>
                                      <p:to x="100000" y="90000"/>
                                    </p:animScale>
                                    <p:animScale>
                                      <p:cBhvr>
                                        <p:cTn id="60" dur="166" decel="50000">
                                          <p:stCondLst>
                                            <p:cond delay="1668"/>
                                          </p:stCondLst>
                                        </p:cTn>
                                        <p:tgtEl>
                                          <p:spTgt spid="60419">
                                            <p:txEl>
                                              <p:pRg st="7" end="7"/>
                                            </p:txEl>
                                          </p:spTgt>
                                        </p:tgtEl>
                                      </p:cBhvr>
                                      <p:to x="100000" y="100000"/>
                                    </p:animScale>
                                    <p:animScale>
                                      <p:cBhvr>
                                        <p:cTn id="61" dur="26">
                                          <p:stCondLst>
                                            <p:cond delay="1808"/>
                                          </p:stCondLst>
                                        </p:cTn>
                                        <p:tgtEl>
                                          <p:spTgt spid="60419">
                                            <p:txEl>
                                              <p:pRg st="7" end="7"/>
                                            </p:txEl>
                                          </p:spTgt>
                                        </p:tgtEl>
                                      </p:cBhvr>
                                      <p:to x="100000" y="95000"/>
                                    </p:animScale>
                                    <p:animScale>
                                      <p:cBhvr>
                                        <p:cTn id="62" dur="166" decel="50000">
                                          <p:stCondLst>
                                            <p:cond delay="1834"/>
                                          </p:stCondLst>
                                        </p:cTn>
                                        <p:tgtEl>
                                          <p:spTgt spid="60419">
                                            <p:txEl>
                                              <p:pRg st="7" end="7"/>
                                            </p:txEl>
                                          </p:spTgt>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45" presetClass="entr" presetSubtype="0"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2000"/>
                                        <p:tgtEl>
                                          <p:spTgt spid="6"/>
                                        </p:tgtEl>
                                      </p:cBhvr>
                                    </p:animEffect>
                                    <p:anim calcmode="lin" valueType="num">
                                      <p:cBhvr>
                                        <p:cTn id="68" dur="2000" fill="hold"/>
                                        <p:tgtEl>
                                          <p:spTgt spid="6"/>
                                        </p:tgtEl>
                                        <p:attrNameLst>
                                          <p:attrName>ppt_w</p:attrName>
                                        </p:attrNameLst>
                                      </p:cBhvr>
                                      <p:tavLst>
                                        <p:tav tm="0" fmla="#ppt_w*sin(2.5*pi*$)">
                                          <p:val>
                                            <p:fltVal val="0"/>
                                          </p:val>
                                        </p:tav>
                                        <p:tav tm="100000">
                                          <p:val>
                                            <p:fltVal val="1"/>
                                          </p:val>
                                        </p:tav>
                                      </p:tavLst>
                                    </p:anim>
                                    <p:anim calcmode="lin" valueType="num">
                                      <p:cBhvr>
                                        <p:cTn id="6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52653" y="3328632"/>
            <a:ext cx="6534472" cy="3022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19137" y="1567344"/>
            <a:ext cx="7200800" cy="1631216"/>
          </a:xfrm>
          <a:prstGeom prst="rect">
            <a:avLst/>
          </a:prstGeom>
        </p:spPr>
        <p:txBody>
          <a:bodyPr wrap="square">
            <a:spAutoFit/>
          </a:bodyPr>
          <a:lstStyle/>
          <a:p>
            <a:pPr algn="just"/>
            <a:r>
              <a:rPr lang="fr-FR" sz="2000" b="1" dirty="0">
                <a:solidFill>
                  <a:schemeClr val="accent1">
                    <a:lumMod val="75000"/>
                  </a:schemeClr>
                </a:solidFill>
                <a:latin typeface="Times New Roman" panose="02020603050405020304" pitchFamily="18" charset="0"/>
                <a:cs typeface="Times New Roman" panose="02020603050405020304" pitchFamily="18" charset="0"/>
              </a:rPr>
              <a:t>Exemple: </a:t>
            </a:r>
            <a:r>
              <a:rPr lang="fr-FR" sz="2000" b="1" dirty="0">
                <a:solidFill>
                  <a:schemeClr val="tx1"/>
                </a:solidFill>
                <a:latin typeface="Times New Roman" panose="02020603050405020304" pitchFamily="18" charset="0"/>
                <a:cs typeface="Times New Roman" panose="02020603050405020304" pitchFamily="18" charset="0"/>
              </a:rPr>
              <a:t>Nous allons calculer le coefficient de corrélation Pearson</a:t>
            </a:r>
            <a:r>
              <a:rPr lang="fr-FR" sz="2000" dirty="0">
                <a:solidFill>
                  <a:schemeClr val="tx1"/>
                </a:solidFill>
                <a:latin typeface="Times New Roman" panose="02020603050405020304" pitchFamily="18" charset="0"/>
                <a:cs typeface="Times New Roman" panose="02020603050405020304" pitchFamily="18" charset="0"/>
              </a:rPr>
              <a:t> de deux caractères (deux livres X et Y) notés par un ensemble d’usagers (A-J) d’un service documentaire. Il est à noter que les préalables du calcul du coefficient sont déjà disponibles (la covariance et l’écart type dans la matrice ci-dessous):</a:t>
            </a:r>
          </a:p>
        </p:txBody>
      </p:sp>
      <p:sp>
        <p:nvSpPr>
          <p:cNvPr id="7" name="Rectangle 2"/>
          <p:cNvSpPr>
            <a:spLocks noGrp="1" noChangeArrowheads="1"/>
          </p:cNvSpPr>
          <p:nvPr>
            <p:ph type="title"/>
          </p:nvPr>
        </p:nvSpPr>
        <p:spPr>
          <a:xfrm>
            <a:off x="400124" y="851381"/>
            <a:ext cx="6934200" cy="715963"/>
          </a:xfrm>
        </p:spPr>
        <p:txBody>
          <a:bodyPr/>
          <a:lstStyle/>
          <a:p>
            <a:r>
              <a:rPr lang="fr-FR" sz="2200" b="1" cap="none" dirty="0">
                <a:solidFill>
                  <a:schemeClr val="accent2"/>
                </a:solidFill>
                <a:latin typeface="Times New Roman" panose="02020603050405020304" pitchFamily="18" charset="0"/>
                <a:cs typeface="Times New Roman" panose="02020603050405020304" pitchFamily="18" charset="0"/>
              </a:rPr>
              <a:t>- Approche filtrage collaboratif (Pearson) (3/4)</a:t>
            </a:r>
            <a:endParaRPr lang="en-US" altLang="fr-FR" sz="2200" b="1" dirty="0">
              <a:solidFill>
                <a:schemeClr val="accent2"/>
              </a:solidFill>
              <a:latin typeface="Times New Roman" panose="02020603050405020304" pitchFamily="18" charset="0"/>
              <a:cs typeface="Times New Roman" panose="02020603050405020304" pitchFamily="18" charset="0"/>
            </a:endParaRPr>
          </a:p>
        </p:txBody>
      </p:sp>
      <p:pic>
        <p:nvPicPr>
          <p:cNvPr id="215042" name="Picture 2"/>
          <p:cNvPicPr>
            <a:picLocks noChangeAspect="1" noChangeArrowheads="1"/>
          </p:cNvPicPr>
          <p:nvPr/>
        </p:nvPicPr>
        <p:blipFill>
          <a:blip r:embed="rId4"/>
          <a:srcRect/>
          <a:stretch>
            <a:fillRect/>
          </a:stretch>
        </p:blipFill>
        <p:spPr bwMode="auto">
          <a:xfrm>
            <a:off x="1357290" y="3726255"/>
            <a:ext cx="995363" cy="2625364"/>
          </a:xfrm>
          <a:prstGeom prst="rect">
            <a:avLst/>
          </a:prstGeom>
          <a:noFill/>
          <a:ln w="9525">
            <a:noFill/>
            <a:miter lim="800000"/>
            <a:headEnd/>
            <a:tailEnd/>
          </a:ln>
          <a:effectLst/>
        </p:spPr>
      </p:pic>
      <p:sp>
        <p:nvSpPr>
          <p:cNvPr id="5" name="Espace réservé de la date 4">
            <a:extLst>
              <a:ext uri="{FF2B5EF4-FFF2-40B4-BE49-F238E27FC236}">
                <a16:creationId xmlns:a16="http://schemas.microsoft.com/office/drawing/2014/main" id="{3CE9FB58-2839-42A7-AEC8-2925320A2E64}"/>
              </a:ext>
            </a:extLst>
          </p:cNvPr>
          <p:cNvSpPr>
            <a:spLocks noGrp="1"/>
          </p:cNvSpPr>
          <p:nvPr>
            <p:ph type="dt" sz="half" idx="10"/>
          </p:nvPr>
        </p:nvSpPr>
        <p:spPr/>
        <p:txBody>
          <a:bodyPr/>
          <a:lstStyle/>
          <a:p>
            <a:fld id="{519D8BFA-3EBD-462F-B947-6CF55468AB72}" type="datetime1">
              <a:rPr lang="fr-FR" smtClean="0"/>
              <a:t>28/05/2022</a:t>
            </a:fld>
            <a:endParaRPr lang="fr-BE"/>
          </a:p>
        </p:txBody>
      </p:sp>
      <p:sp>
        <p:nvSpPr>
          <p:cNvPr id="8" name="Espace réservé du numéro de diapositive 7">
            <a:extLst>
              <a:ext uri="{FF2B5EF4-FFF2-40B4-BE49-F238E27FC236}">
                <a16:creationId xmlns:a16="http://schemas.microsoft.com/office/drawing/2014/main" id="{D84D15E4-BC62-4DC3-9349-68B695B951DD}"/>
              </a:ext>
            </a:extLst>
          </p:cNvPr>
          <p:cNvSpPr>
            <a:spLocks noGrp="1"/>
          </p:cNvSpPr>
          <p:nvPr>
            <p:ph type="sldNum" sz="quarter" idx="12"/>
          </p:nvPr>
        </p:nvSpPr>
        <p:spPr/>
        <p:txBody>
          <a:bodyPr/>
          <a:lstStyle/>
          <a:p>
            <a:fld id="{CF4668DC-857F-487D-BFFA-8C0CA5037977}" type="slidenum">
              <a:rPr lang="fr-BE" smtClean="0"/>
              <a:t>23</a:t>
            </a:fld>
            <a:endParaRPr lang="fr-BE"/>
          </a:p>
        </p:txBody>
      </p:sp>
      <p:sp>
        <p:nvSpPr>
          <p:cNvPr id="10" name="AutoShape 6">
            <a:extLst>
              <a:ext uri="{FF2B5EF4-FFF2-40B4-BE49-F238E27FC236}">
                <a16:creationId xmlns:a16="http://schemas.microsoft.com/office/drawing/2014/main" id="{819EBCA0-7906-4CED-A822-8FC7F4E3E676}"/>
              </a:ext>
            </a:extLst>
          </p:cNvPr>
          <p:cNvSpPr>
            <a:spLocks noChangeArrowheads="1"/>
          </p:cNvSpPr>
          <p:nvPr/>
        </p:nvSpPr>
        <p:spPr bwMode="auto">
          <a:xfrm>
            <a:off x="0" y="-29056"/>
            <a:ext cx="9144000" cy="792000"/>
          </a:xfrm>
          <a:prstGeom prst="flowChartDocument">
            <a:avLst/>
          </a:prstGeom>
          <a:solidFill>
            <a:srgbClr val="4A7EBB"/>
          </a:solidFill>
          <a:ln w="9525" algn="ctr">
            <a:solidFill>
              <a:schemeClr val="bg1">
                <a:lumMod val="50000"/>
              </a:schemeClr>
            </a:solidFill>
            <a:miter lim="800000"/>
            <a:headEnd/>
            <a:tailEnd/>
          </a:ln>
          <a:effectLst/>
        </p:spPr>
        <p:txBody>
          <a:bodyPr wrap="none" lIns="82468" tIns="41234" rIns="82468" bIns="41234" anchor="ctr"/>
          <a:lstStyle/>
          <a:p>
            <a:pPr algn="ctr" defTabSz="824718" eaLnBrk="0" fontAlgn="base" hangingPunct="0">
              <a:spcBef>
                <a:spcPct val="0"/>
              </a:spcBef>
              <a:spcAft>
                <a:spcPct val="0"/>
              </a:spcAft>
              <a:defRPr/>
            </a:pPr>
            <a:endParaRPr kumimoji="1" lang="en-US" sz="4300" b="1">
              <a:solidFill>
                <a:srgbClr val="000000"/>
              </a:solidFill>
              <a:latin typeface="Agency FB" pitchFamily="34" charset="0"/>
            </a:endParaRPr>
          </a:p>
        </p:txBody>
      </p:sp>
      <p:sp>
        <p:nvSpPr>
          <p:cNvPr id="11" name="Rectangle 10">
            <a:extLst>
              <a:ext uri="{FF2B5EF4-FFF2-40B4-BE49-F238E27FC236}">
                <a16:creationId xmlns:a16="http://schemas.microsoft.com/office/drawing/2014/main" id="{0122D68E-C693-479B-AE45-9D6DD171B2EF}"/>
              </a:ext>
            </a:extLst>
          </p:cNvPr>
          <p:cNvSpPr/>
          <p:nvPr/>
        </p:nvSpPr>
        <p:spPr>
          <a:xfrm>
            <a:off x="1619672" y="116933"/>
            <a:ext cx="6197168" cy="452605"/>
          </a:xfrm>
          <a:prstGeom prst="rect">
            <a:avLst/>
          </a:prstGeom>
        </p:spPr>
        <p:txBody>
          <a:bodyPr wrap="square" lIns="82468" tIns="41234" rIns="82468" bIns="41234">
            <a:spAutoFit/>
          </a:bodyPr>
          <a:lstStyle/>
          <a:p>
            <a:pPr algn="ctr" defTabSz="824718" fontAlgn="base">
              <a:spcBef>
                <a:spcPct val="0"/>
              </a:spcBef>
              <a:spcAft>
                <a:spcPct val="0"/>
              </a:spcAft>
            </a:pPr>
            <a:r>
              <a:rPr kumimoji="1" lang="en-US" sz="2400" b="1" dirty="0">
                <a:solidFill>
                  <a:schemeClr val="bg1"/>
                </a:solidFill>
                <a:latin typeface="+mj-lt"/>
              </a:rPr>
              <a:t>Les approaches des SR</a:t>
            </a:r>
            <a:endParaRPr lang="fr-FR" dirty="0">
              <a:solidFill>
                <a:schemeClr val="bg1"/>
              </a:solidFill>
              <a:latin typeface="+mj-lt"/>
            </a:endParaRPr>
          </a:p>
        </p:txBody>
      </p:sp>
      <p:pic>
        <p:nvPicPr>
          <p:cNvPr id="12" name="Picture 2">
            <a:extLst>
              <a:ext uri="{FF2B5EF4-FFF2-40B4-BE49-F238E27FC236}">
                <a16:creationId xmlns:a16="http://schemas.microsoft.com/office/drawing/2014/main" id="{C0657C50-76F1-4CE5-ACC3-7C332D32234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411760" y="89769"/>
            <a:ext cx="553534" cy="576000"/>
          </a:xfrm>
          <a:prstGeom prst="rect">
            <a:avLst/>
          </a:prstGeom>
          <a:noFill/>
          <a:ln w="9525">
            <a:noFill/>
            <a:miter lim="800000"/>
            <a:headEnd/>
            <a:tailEnd/>
          </a:ln>
        </p:spPr>
      </p:pic>
      <p:sp>
        <p:nvSpPr>
          <p:cNvPr id="15" name="AutoShape 6">
            <a:extLst>
              <a:ext uri="{FF2B5EF4-FFF2-40B4-BE49-F238E27FC236}">
                <a16:creationId xmlns:a16="http://schemas.microsoft.com/office/drawing/2014/main" id="{ADEDCD4B-15E0-495E-928B-C8A9AB28060D}"/>
              </a:ext>
            </a:extLst>
          </p:cNvPr>
          <p:cNvSpPr>
            <a:spLocks noChangeArrowheads="1"/>
          </p:cNvSpPr>
          <p:nvPr/>
        </p:nvSpPr>
        <p:spPr bwMode="auto">
          <a:xfrm>
            <a:off x="0" y="-33787"/>
            <a:ext cx="9144000" cy="792000"/>
          </a:xfrm>
          <a:prstGeom prst="flowChartDocument">
            <a:avLst/>
          </a:prstGeom>
          <a:solidFill>
            <a:srgbClr val="4A7EBB"/>
          </a:solidFill>
          <a:ln w="9525" algn="ctr">
            <a:solidFill>
              <a:schemeClr val="bg1">
                <a:lumMod val="50000"/>
              </a:schemeClr>
            </a:solidFill>
            <a:miter lim="800000"/>
            <a:headEnd/>
            <a:tailEnd/>
          </a:ln>
          <a:effectLst/>
        </p:spPr>
        <p:txBody>
          <a:bodyPr wrap="none" lIns="82468" tIns="41234" rIns="82468" bIns="41234" anchor="ctr"/>
          <a:lstStyle/>
          <a:p>
            <a:pPr algn="ctr" defTabSz="824718" eaLnBrk="0" fontAlgn="base" hangingPunct="0">
              <a:spcBef>
                <a:spcPct val="0"/>
              </a:spcBef>
              <a:spcAft>
                <a:spcPct val="0"/>
              </a:spcAft>
              <a:defRPr/>
            </a:pPr>
            <a:endParaRPr kumimoji="1" lang="en-US" sz="4300" b="1">
              <a:solidFill>
                <a:srgbClr val="000000"/>
              </a:solidFill>
              <a:latin typeface="Agency FB" pitchFamily="34" charset="0"/>
            </a:endParaRPr>
          </a:p>
        </p:txBody>
      </p:sp>
      <p:sp>
        <p:nvSpPr>
          <p:cNvPr id="16" name="Rectangle 15">
            <a:extLst>
              <a:ext uri="{FF2B5EF4-FFF2-40B4-BE49-F238E27FC236}">
                <a16:creationId xmlns:a16="http://schemas.microsoft.com/office/drawing/2014/main" id="{13510F2F-9A4A-4ACB-A617-B4FEF6259CE9}"/>
              </a:ext>
            </a:extLst>
          </p:cNvPr>
          <p:cNvSpPr/>
          <p:nvPr/>
        </p:nvSpPr>
        <p:spPr>
          <a:xfrm>
            <a:off x="1619672" y="112202"/>
            <a:ext cx="6197168" cy="452605"/>
          </a:xfrm>
          <a:prstGeom prst="rect">
            <a:avLst/>
          </a:prstGeom>
        </p:spPr>
        <p:txBody>
          <a:bodyPr wrap="square" lIns="82468" tIns="41234" rIns="82468" bIns="41234">
            <a:spAutoFit/>
          </a:bodyPr>
          <a:lstStyle/>
          <a:p>
            <a:pPr algn="ctr" defTabSz="824718" fontAlgn="base">
              <a:spcBef>
                <a:spcPct val="0"/>
              </a:spcBef>
              <a:spcAft>
                <a:spcPct val="0"/>
              </a:spcAft>
            </a:pPr>
            <a:r>
              <a:rPr kumimoji="1" lang="en-US" sz="2400" b="1" dirty="0">
                <a:solidFill>
                  <a:schemeClr val="bg1"/>
                </a:solidFill>
                <a:latin typeface="+mj-lt"/>
              </a:rPr>
              <a:t>Les approaches des SR</a:t>
            </a:r>
            <a:endParaRPr lang="fr-FR" dirty="0">
              <a:solidFill>
                <a:schemeClr val="bg1"/>
              </a:solidFill>
              <a:latin typeface="+mj-lt"/>
            </a:endParaRPr>
          </a:p>
        </p:txBody>
      </p:sp>
      <p:pic>
        <p:nvPicPr>
          <p:cNvPr id="17" name="Picture 2">
            <a:extLst>
              <a:ext uri="{FF2B5EF4-FFF2-40B4-BE49-F238E27FC236}">
                <a16:creationId xmlns:a16="http://schemas.microsoft.com/office/drawing/2014/main" id="{1FAAC934-B57E-489E-9BB4-4D4FDFF0FEA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411760" y="85038"/>
            <a:ext cx="553534" cy="576000"/>
          </a:xfrm>
          <a:prstGeom prst="rect">
            <a:avLst/>
          </a:prstGeom>
          <a:noFill/>
          <a:ln w="9525">
            <a:noFill/>
            <a:miter lim="800000"/>
            <a:headEnd/>
            <a:tailEnd/>
          </a:ln>
        </p:spPr>
      </p:pic>
    </p:spTree>
    <p:extLst>
      <p:ext uri="{BB962C8B-B14F-4D97-AF65-F5344CB8AC3E}">
        <p14:creationId xmlns:p14="http://schemas.microsoft.com/office/powerpoint/2010/main" val="235796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15042"/>
                                        </p:tgtEl>
                                        <p:attrNameLst>
                                          <p:attrName>style.visibility</p:attrName>
                                        </p:attrNameLst>
                                      </p:cBhvr>
                                      <p:to>
                                        <p:strVal val="visible"/>
                                      </p:to>
                                    </p:set>
                                    <p:anim calcmode="lin" valueType="num">
                                      <p:cBhvr additive="base">
                                        <p:cTn id="18" dur="500" fill="hold"/>
                                        <p:tgtEl>
                                          <p:spTgt spid="215042"/>
                                        </p:tgtEl>
                                        <p:attrNameLst>
                                          <p:attrName>ppt_x</p:attrName>
                                        </p:attrNameLst>
                                      </p:cBhvr>
                                      <p:tavLst>
                                        <p:tav tm="0">
                                          <p:val>
                                            <p:strVal val="#ppt_x"/>
                                          </p:val>
                                        </p:tav>
                                        <p:tav tm="100000">
                                          <p:val>
                                            <p:strVal val="#ppt_x"/>
                                          </p:val>
                                        </p:tav>
                                      </p:tavLst>
                                    </p:anim>
                                    <p:anim calcmode="lin" valueType="num">
                                      <p:cBhvr additive="base">
                                        <p:cTn id="19" dur="500" fill="hold"/>
                                        <p:tgtEl>
                                          <p:spTgt spid="21504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85800" y="819850"/>
            <a:ext cx="6934200" cy="715963"/>
          </a:xfrm>
        </p:spPr>
        <p:txBody>
          <a:bodyPr/>
          <a:lstStyle/>
          <a:p>
            <a:r>
              <a:rPr lang="fr-FR" sz="2200" b="1" cap="none" dirty="0">
                <a:solidFill>
                  <a:schemeClr val="accent2"/>
                </a:solidFill>
                <a:latin typeface="Times New Roman" panose="02020603050405020304" pitchFamily="18" charset="0"/>
                <a:cs typeface="Times New Roman" panose="02020603050405020304" pitchFamily="18" charset="0"/>
              </a:rPr>
              <a:t>- Approche filtrage collaboratif (Pearson) (4/4)</a:t>
            </a:r>
            <a:endParaRPr lang="en-US" altLang="fr-FR" sz="2200" b="1" dirty="0">
              <a:solidFill>
                <a:schemeClr val="accent2"/>
              </a:solidFill>
              <a:latin typeface="Times New Roman" panose="02020603050405020304" pitchFamily="18" charset="0"/>
              <a:cs typeface="Times New Roman" panose="02020603050405020304" pitchFamily="18" charset="0"/>
            </a:endParaRPr>
          </a:p>
        </p:txBody>
      </p:sp>
      <p:pic>
        <p:nvPicPr>
          <p:cNvPr id="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436" r="32858"/>
          <a:stretch/>
        </p:blipFill>
        <p:spPr bwMode="auto">
          <a:xfrm>
            <a:off x="959768" y="3623629"/>
            <a:ext cx="6660232" cy="2636018"/>
          </a:xfrm>
          <a:prstGeom prst="rect">
            <a:avLst/>
          </a:prstGeom>
          <a:noFill/>
          <a:ln>
            <a:noFill/>
          </a:ln>
          <a:scene3d>
            <a:camera prst="orthographicFront"/>
            <a:lightRig rig="threePt" dir="t"/>
          </a:scene3d>
          <a:sp3d>
            <a:bevelT prst="slope"/>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013520" y="1403268"/>
            <a:ext cx="6606480" cy="2123658"/>
          </a:xfrm>
          <a:prstGeom prst="rect">
            <a:avLst/>
          </a:prstGeom>
        </p:spPr>
        <p:txBody>
          <a:bodyPr wrap="square">
            <a:spAutoFit/>
          </a:bodyPr>
          <a:lstStyle/>
          <a:p>
            <a:pPr algn="just"/>
            <a:r>
              <a:rPr lang="fr-FR" sz="2200" b="1" dirty="0">
                <a:solidFill>
                  <a:schemeClr val="accent1">
                    <a:lumMod val="75000"/>
                  </a:schemeClr>
                </a:solidFill>
                <a:latin typeface="Times New Roman" panose="02020603050405020304" pitchFamily="18" charset="0"/>
                <a:cs typeface="Times New Roman" panose="02020603050405020304" pitchFamily="18" charset="0"/>
              </a:rPr>
              <a:t>Résultat: </a:t>
            </a:r>
            <a:r>
              <a:rPr lang="fr-FR" sz="2200" i="1" dirty="0">
                <a:solidFill>
                  <a:schemeClr val="tx1"/>
                </a:solidFill>
                <a:latin typeface="Times New Roman" panose="02020603050405020304" pitchFamily="18" charset="0"/>
                <a:cs typeface="Times New Roman" panose="02020603050405020304" pitchFamily="18" charset="0"/>
              </a:rPr>
              <a:t>La covariance de X et Y étant égal à 64.1, on obtient le coefficient de corrélation de X et de Y en divisant la covariance par le produit de l'écart-type de X et de l'écart-type de Y :</a:t>
            </a:r>
            <a:r>
              <a:rPr lang="fr-FR" sz="2200" dirty="0">
                <a:solidFill>
                  <a:schemeClr val="tx1"/>
                </a:solidFill>
                <a:latin typeface="Times New Roman" panose="02020603050405020304" pitchFamily="18" charset="0"/>
                <a:cs typeface="Times New Roman" panose="02020603050405020304" pitchFamily="18" charset="0"/>
              </a:rPr>
              <a:t> </a:t>
            </a:r>
          </a:p>
          <a:p>
            <a:pPr algn="just"/>
            <a:endParaRPr lang="fr-FR" sz="2200" dirty="0">
              <a:solidFill>
                <a:schemeClr val="tx1"/>
              </a:solidFill>
              <a:latin typeface="Times New Roman" panose="02020603050405020304" pitchFamily="18" charset="0"/>
              <a:cs typeface="Times New Roman" panose="02020603050405020304" pitchFamily="18" charset="0"/>
            </a:endParaRPr>
          </a:p>
          <a:p>
            <a:pPr algn="just"/>
            <a:r>
              <a:rPr lang="fr-FR" sz="2200" b="1" i="1" dirty="0">
                <a:solidFill>
                  <a:schemeClr val="tx1"/>
                </a:solidFill>
                <a:latin typeface="Times New Roman" panose="02020603050405020304" pitchFamily="18" charset="0"/>
                <a:cs typeface="Times New Roman" panose="02020603050405020304" pitchFamily="18" charset="0"/>
              </a:rPr>
              <a:t>                  r(X,Y) = 64.1 / (2.4 * 32) =  +0.83</a:t>
            </a:r>
            <a:r>
              <a:rPr lang="fr-FR" sz="2200" b="1" dirty="0">
                <a:solidFill>
                  <a:schemeClr val="tx1"/>
                </a:solidFill>
                <a:latin typeface="Times New Roman" panose="02020603050405020304" pitchFamily="18" charset="0"/>
                <a:cs typeface="Times New Roman" panose="02020603050405020304" pitchFamily="18" charset="0"/>
              </a:rPr>
              <a:t> </a:t>
            </a:r>
          </a:p>
        </p:txBody>
      </p:sp>
      <p:sp>
        <p:nvSpPr>
          <p:cNvPr id="5" name="Espace réservé de la date 4">
            <a:extLst>
              <a:ext uri="{FF2B5EF4-FFF2-40B4-BE49-F238E27FC236}">
                <a16:creationId xmlns:a16="http://schemas.microsoft.com/office/drawing/2014/main" id="{68CF71E3-7CB5-4C6C-851E-89BE20C10437}"/>
              </a:ext>
            </a:extLst>
          </p:cNvPr>
          <p:cNvSpPr>
            <a:spLocks noGrp="1"/>
          </p:cNvSpPr>
          <p:nvPr>
            <p:ph type="dt" sz="half" idx="10"/>
          </p:nvPr>
        </p:nvSpPr>
        <p:spPr/>
        <p:txBody>
          <a:bodyPr/>
          <a:lstStyle/>
          <a:p>
            <a:fld id="{4DDEE7B7-128D-410F-B411-0B6E0128FECD}" type="datetime1">
              <a:rPr lang="fr-FR" smtClean="0"/>
              <a:t>28/05/2022</a:t>
            </a:fld>
            <a:endParaRPr lang="fr-BE"/>
          </a:p>
        </p:txBody>
      </p:sp>
      <p:sp>
        <p:nvSpPr>
          <p:cNvPr id="7" name="Espace réservé du numéro de diapositive 6">
            <a:extLst>
              <a:ext uri="{FF2B5EF4-FFF2-40B4-BE49-F238E27FC236}">
                <a16:creationId xmlns:a16="http://schemas.microsoft.com/office/drawing/2014/main" id="{B579B942-1B08-4F0F-9DFC-257BAFB79272}"/>
              </a:ext>
            </a:extLst>
          </p:cNvPr>
          <p:cNvSpPr>
            <a:spLocks noGrp="1"/>
          </p:cNvSpPr>
          <p:nvPr>
            <p:ph type="sldNum" sz="quarter" idx="12"/>
          </p:nvPr>
        </p:nvSpPr>
        <p:spPr/>
        <p:txBody>
          <a:bodyPr/>
          <a:lstStyle/>
          <a:p>
            <a:fld id="{CF4668DC-857F-487D-BFFA-8C0CA5037977}" type="slidenum">
              <a:rPr lang="fr-BE" smtClean="0"/>
              <a:t>24</a:t>
            </a:fld>
            <a:endParaRPr lang="fr-BE"/>
          </a:p>
        </p:txBody>
      </p:sp>
      <p:sp>
        <p:nvSpPr>
          <p:cNvPr id="11" name="AutoShape 6">
            <a:extLst>
              <a:ext uri="{FF2B5EF4-FFF2-40B4-BE49-F238E27FC236}">
                <a16:creationId xmlns:a16="http://schemas.microsoft.com/office/drawing/2014/main" id="{2541300D-ED4A-4DF1-A1E7-56DADFE91A99}"/>
              </a:ext>
            </a:extLst>
          </p:cNvPr>
          <p:cNvSpPr>
            <a:spLocks noChangeArrowheads="1"/>
          </p:cNvSpPr>
          <p:nvPr/>
        </p:nvSpPr>
        <p:spPr bwMode="auto">
          <a:xfrm>
            <a:off x="0" y="-33787"/>
            <a:ext cx="9144000" cy="792000"/>
          </a:xfrm>
          <a:prstGeom prst="flowChartDocument">
            <a:avLst/>
          </a:prstGeom>
          <a:solidFill>
            <a:srgbClr val="4A7EBB"/>
          </a:solidFill>
          <a:ln w="9525" algn="ctr">
            <a:solidFill>
              <a:schemeClr val="bg1">
                <a:lumMod val="50000"/>
              </a:schemeClr>
            </a:solidFill>
            <a:miter lim="800000"/>
            <a:headEnd/>
            <a:tailEnd/>
          </a:ln>
          <a:effectLst/>
        </p:spPr>
        <p:txBody>
          <a:bodyPr wrap="none" lIns="82468" tIns="41234" rIns="82468" bIns="41234" anchor="ctr"/>
          <a:lstStyle/>
          <a:p>
            <a:pPr algn="ctr" defTabSz="824718" eaLnBrk="0" fontAlgn="base" hangingPunct="0">
              <a:spcBef>
                <a:spcPct val="0"/>
              </a:spcBef>
              <a:spcAft>
                <a:spcPct val="0"/>
              </a:spcAft>
              <a:defRPr/>
            </a:pPr>
            <a:endParaRPr kumimoji="1" lang="en-US" sz="4300" b="1">
              <a:solidFill>
                <a:srgbClr val="000000"/>
              </a:solidFill>
              <a:latin typeface="Agency FB" pitchFamily="34" charset="0"/>
            </a:endParaRPr>
          </a:p>
        </p:txBody>
      </p:sp>
      <p:sp>
        <p:nvSpPr>
          <p:cNvPr id="12" name="Rectangle 11">
            <a:extLst>
              <a:ext uri="{FF2B5EF4-FFF2-40B4-BE49-F238E27FC236}">
                <a16:creationId xmlns:a16="http://schemas.microsoft.com/office/drawing/2014/main" id="{C741354B-8F3B-4D96-B5FE-448A110043C2}"/>
              </a:ext>
            </a:extLst>
          </p:cNvPr>
          <p:cNvSpPr/>
          <p:nvPr/>
        </p:nvSpPr>
        <p:spPr>
          <a:xfrm>
            <a:off x="1619672" y="112202"/>
            <a:ext cx="6197168" cy="452605"/>
          </a:xfrm>
          <a:prstGeom prst="rect">
            <a:avLst/>
          </a:prstGeom>
        </p:spPr>
        <p:txBody>
          <a:bodyPr wrap="square" lIns="82468" tIns="41234" rIns="82468" bIns="41234">
            <a:spAutoFit/>
          </a:bodyPr>
          <a:lstStyle/>
          <a:p>
            <a:pPr algn="ctr" defTabSz="824718" fontAlgn="base">
              <a:spcBef>
                <a:spcPct val="0"/>
              </a:spcBef>
              <a:spcAft>
                <a:spcPct val="0"/>
              </a:spcAft>
            </a:pPr>
            <a:r>
              <a:rPr kumimoji="1" lang="en-US" sz="2400" b="1" dirty="0">
                <a:solidFill>
                  <a:schemeClr val="bg1"/>
                </a:solidFill>
                <a:latin typeface="+mj-lt"/>
              </a:rPr>
              <a:t>Les approaches des SR</a:t>
            </a:r>
            <a:endParaRPr lang="fr-FR" dirty="0">
              <a:solidFill>
                <a:schemeClr val="bg1"/>
              </a:solidFill>
              <a:latin typeface="+mj-lt"/>
            </a:endParaRPr>
          </a:p>
        </p:txBody>
      </p:sp>
      <p:pic>
        <p:nvPicPr>
          <p:cNvPr id="13" name="Picture 2">
            <a:extLst>
              <a:ext uri="{FF2B5EF4-FFF2-40B4-BE49-F238E27FC236}">
                <a16:creationId xmlns:a16="http://schemas.microsoft.com/office/drawing/2014/main" id="{06C106F4-200B-4314-A7EE-46C357C53F4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411760" y="85038"/>
            <a:ext cx="553534" cy="576000"/>
          </a:xfrm>
          <a:prstGeom prst="rect">
            <a:avLst/>
          </a:prstGeom>
          <a:noFill/>
          <a:ln w="9525">
            <a:noFill/>
            <a:miter lim="800000"/>
            <a:headEnd/>
            <a:tailEnd/>
          </a:ln>
        </p:spPr>
      </p:pic>
    </p:spTree>
    <p:extLst>
      <p:ext uri="{BB962C8B-B14F-4D97-AF65-F5344CB8AC3E}">
        <p14:creationId xmlns:p14="http://schemas.microsoft.com/office/powerpoint/2010/main" val="427356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418"/>
                                        </p:tgtEl>
                                        <p:attrNameLst>
                                          <p:attrName>style.visibility</p:attrName>
                                        </p:attrNameLst>
                                      </p:cBhvr>
                                      <p:to>
                                        <p:strVal val="visible"/>
                                      </p:to>
                                    </p:set>
                                    <p:anim calcmode="lin" valueType="num">
                                      <p:cBhvr additive="base">
                                        <p:cTn id="7" dur="500" fill="hold"/>
                                        <p:tgtEl>
                                          <p:spTgt spid="60418"/>
                                        </p:tgtEl>
                                        <p:attrNameLst>
                                          <p:attrName>ppt_x</p:attrName>
                                        </p:attrNameLst>
                                      </p:cBhvr>
                                      <p:tavLst>
                                        <p:tav tm="0">
                                          <p:val>
                                            <p:strVal val="#ppt_x"/>
                                          </p:val>
                                        </p:tav>
                                        <p:tav tm="100000">
                                          <p:val>
                                            <p:strVal val="#ppt_x"/>
                                          </p:val>
                                        </p:tav>
                                      </p:tavLst>
                                    </p:anim>
                                    <p:anim calcmode="lin" valueType="num">
                                      <p:cBhvr additive="base">
                                        <p:cTn id="8" dur="500" fill="hold"/>
                                        <p:tgtEl>
                                          <p:spTgt spid="604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circle(in)">
                                      <p:cBhvr>
                                        <p:cTn id="13" dur="20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80">
                                          <p:stCondLst>
                                            <p:cond delay="0"/>
                                          </p:stCondLst>
                                        </p:cTn>
                                        <p:tgtEl>
                                          <p:spTgt spid="4"/>
                                        </p:tgtEl>
                                      </p:cBhvr>
                                    </p:animEffect>
                                    <p:anim calcmode="lin" valueType="num">
                                      <p:cBhvr>
                                        <p:cTn id="1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4" dur="26">
                                          <p:stCondLst>
                                            <p:cond delay="650"/>
                                          </p:stCondLst>
                                        </p:cTn>
                                        <p:tgtEl>
                                          <p:spTgt spid="4"/>
                                        </p:tgtEl>
                                      </p:cBhvr>
                                      <p:to x="100000" y="60000"/>
                                    </p:animScale>
                                    <p:animScale>
                                      <p:cBhvr>
                                        <p:cTn id="25" dur="166" decel="50000">
                                          <p:stCondLst>
                                            <p:cond delay="676"/>
                                          </p:stCondLst>
                                        </p:cTn>
                                        <p:tgtEl>
                                          <p:spTgt spid="4"/>
                                        </p:tgtEl>
                                      </p:cBhvr>
                                      <p:to x="100000" y="100000"/>
                                    </p:animScale>
                                    <p:animScale>
                                      <p:cBhvr>
                                        <p:cTn id="26" dur="26">
                                          <p:stCondLst>
                                            <p:cond delay="1312"/>
                                          </p:stCondLst>
                                        </p:cTn>
                                        <p:tgtEl>
                                          <p:spTgt spid="4"/>
                                        </p:tgtEl>
                                      </p:cBhvr>
                                      <p:to x="100000" y="80000"/>
                                    </p:animScale>
                                    <p:animScale>
                                      <p:cBhvr>
                                        <p:cTn id="27" dur="166" decel="50000">
                                          <p:stCondLst>
                                            <p:cond delay="1338"/>
                                          </p:stCondLst>
                                        </p:cTn>
                                        <p:tgtEl>
                                          <p:spTgt spid="4"/>
                                        </p:tgtEl>
                                      </p:cBhvr>
                                      <p:to x="100000" y="100000"/>
                                    </p:animScale>
                                    <p:animScale>
                                      <p:cBhvr>
                                        <p:cTn id="28" dur="26">
                                          <p:stCondLst>
                                            <p:cond delay="1642"/>
                                          </p:stCondLst>
                                        </p:cTn>
                                        <p:tgtEl>
                                          <p:spTgt spid="4"/>
                                        </p:tgtEl>
                                      </p:cBhvr>
                                      <p:to x="100000" y="90000"/>
                                    </p:animScale>
                                    <p:animScale>
                                      <p:cBhvr>
                                        <p:cTn id="29" dur="166" decel="50000">
                                          <p:stCondLst>
                                            <p:cond delay="1668"/>
                                          </p:stCondLst>
                                        </p:cTn>
                                        <p:tgtEl>
                                          <p:spTgt spid="4"/>
                                        </p:tgtEl>
                                      </p:cBhvr>
                                      <p:to x="100000" y="100000"/>
                                    </p:animScale>
                                    <p:animScale>
                                      <p:cBhvr>
                                        <p:cTn id="30" dur="26">
                                          <p:stCondLst>
                                            <p:cond delay="1808"/>
                                          </p:stCondLst>
                                        </p:cTn>
                                        <p:tgtEl>
                                          <p:spTgt spid="4"/>
                                        </p:tgtEl>
                                      </p:cBhvr>
                                      <p:to x="100000" y="95000"/>
                                    </p:animScale>
                                    <p:animScale>
                                      <p:cBhvr>
                                        <p:cTn id="31"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37681" y="2552130"/>
            <a:ext cx="6390793" cy="3960813"/>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13992" y="2090465"/>
            <a:ext cx="6606480" cy="461665"/>
          </a:xfrm>
          <a:prstGeom prst="rect">
            <a:avLst/>
          </a:prstGeom>
        </p:spPr>
        <p:txBody>
          <a:bodyPr wrap="square">
            <a:spAutoFit/>
          </a:bodyPr>
          <a:lstStyle/>
          <a:p>
            <a:r>
              <a:rPr lang="fr-FR" b="1" dirty="0" err="1">
                <a:latin typeface="Times New Roman" panose="02020603050405020304" pitchFamily="18" charset="0"/>
                <a:cs typeface="Times New Roman" panose="02020603050405020304" pitchFamily="18" charset="0"/>
              </a:rPr>
              <a:t>Based</a:t>
            </a:r>
            <a:r>
              <a:rPr lang="fr-FR" b="1" dirty="0">
                <a:latin typeface="Times New Roman" panose="02020603050405020304" pitchFamily="18" charset="0"/>
                <a:cs typeface="Times New Roman" panose="02020603050405020304" pitchFamily="18" charset="0"/>
              </a:rPr>
              <a:t> content        </a:t>
            </a:r>
            <a:r>
              <a:rPr lang="fr-FR" b="1" dirty="0">
                <a:solidFill>
                  <a:srgbClr val="FF0000"/>
                </a:solidFill>
                <a:latin typeface="Times New Roman" panose="02020603050405020304" pitchFamily="18" charset="0"/>
                <a:cs typeface="Times New Roman" panose="02020603050405020304" pitchFamily="18" charset="0"/>
              </a:rPr>
              <a:t>Vs</a:t>
            </a:r>
            <a:r>
              <a:rPr lang="fr-FR" b="1" dirty="0">
                <a:solidFill>
                  <a:schemeClr val="bg2">
                    <a:lumMod val="50000"/>
                  </a:schemeClr>
                </a:solidFill>
                <a:latin typeface="Times New Roman" panose="02020603050405020304" pitchFamily="18" charset="0"/>
                <a:cs typeface="Times New Roman" panose="02020603050405020304" pitchFamily="18" charset="0"/>
              </a:rPr>
              <a:t>     </a:t>
            </a:r>
            <a:r>
              <a:rPr lang="fr-FR" b="1" dirty="0">
                <a:latin typeface="Times New Roman" panose="02020603050405020304" pitchFamily="18" charset="0"/>
                <a:cs typeface="Times New Roman" panose="02020603050405020304" pitchFamily="18" charset="0"/>
              </a:rPr>
              <a:t> Collaborative </a:t>
            </a:r>
            <a:r>
              <a:rPr lang="fr-FR" b="1" dirty="0" err="1">
                <a:latin typeface="Times New Roman" panose="02020603050405020304" pitchFamily="18" charset="0"/>
                <a:cs typeface="Times New Roman" panose="02020603050405020304" pitchFamily="18" charset="0"/>
              </a:rPr>
              <a:t>Filetering</a:t>
            </a:r>
            <a:endParaRPr lang="fr-FR" b="1" dirty="0">
              <a:latin typeface="Times New Roman" panose="02020603050405020304" pitchFamily="18" charset="0"/>
              <a:cs typeface="Times New Roman" panose="02020603050405020304" pitchFamily="18" charset="0"/>
            </a:endParaRPr>
          </a:p>
        </p:txBody>
      </p:sp>
      <p:pic>
        <p:nvPicPr>
          <p:cNvPr id="165892" name="Picture 4" descr="https://www.xpastor.org/wp-content/uploads/2013/08/bigstock-Thumbs-up-and-down-feedback-bu-3664547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8348" y="948712"/>
            <a:ext cx="3514340" cy="1071927"/>
          </a:xfrm>
          <a:prstGeom prst="rect">
            <a:avLst/>
          </a:prstGeom>
          <a:noFill/>
          <a:ln>
            <a:noFill/>
          </a:ln>
          <a:effectLst/>
          <a:scene3d>
            <a:camera prst="orthographicFront">
              <a:rot lat="0" lon="0" rev="0"/>
            </a:camera>
            <a:lightRig rig="contrasting" dir="t">
              <a:rot lat="0" lon="0" rev="7800000"/>
            </a:lightRig>
          </a:scene3d>
          <a:sp3d>
            <a:bevelT w="139700" h="139700"/>
          </a:sp3d>
          <a:extLst>
            <a:ext uri="{909E8E84-426E-40DD-AFC4-6F175D3DCCD1}">
              <a14:hiddenFill xmlns:a14="http://schemas.microsoft.com/office/drawing/2010/main">
                <a:solidFill>
                  <a:srgbClr val="FFFFFF"/>
                </a:solidFill>
              </a14:hiddenFill>
            </a:ext>
          </a:extLst>
        </p:spPr>
      </p:pic>
      <p:sp>
        <p:nvSpPr>
          <p:cNvPr id="4" name="Espace réservé de la date 3">
            <a:extLst>
              <a:ext uri="{FF2B5EF4-FFF2-40B4-BE49-F238E27FC236}">
                <a16:creationId xmlns:a16="http://schemas.microsoft.com/office/drawing/2014/main" id="{61A0EB1F-6629-4413-B460-AA6DA2A2FB7D}"/>
              </a:ext>
            </a:extLst>
          </p:cNvPr>
          <p:cNvSpPr>
            <a:spLocks noGrp="1"/>
          </p:cNvSpPr>
          <p:nvPr>
            <p:ph type="dt" sz="half" idx="10"/>
          </p:nvPr>
        </p:nvSpPr>
        <p:spPr/>
        <p:txBody>
          <a:bodyPr/>
          <a:lstStyle/>
          <a:p>
            <a:fld id="{2C36A688-2346-4824-A287-353F23747EDB}" type="datetime1">
              <a:rPr lang="fr-FR" smtClean="0"/>
              <a:t>28/05/2022</a:t>
            </a:fld>
            <a:endParaRPr lang="fr-BE"/>
          </a:p>
        </p:txBody>
      </p:sp>
      <p:sp>
        <p:nvSpPr>
          <p:cNvPr id="6" name="Espace réservé du numéro de diapositive 5">
            <a:extLst>
              <a:ext uri="{FF2B5EF4-FFF2-40B4-BE49-F238E27FC236}">
                <a16:creationId xmlns:a16="http://schemas.microsoft.com/office/drawing/2014/main" id="{63323DBE-94E7-4EE7-8A4E-C0D7B76D7247}"/>
              </a:ext>
            </a:extLst>
          </p:cNvPr>
          <p:cNvSpPr>
            <a:spLocks noGrp="1"/>
          </p:cNvSpPr>
          <p:nvPr>
            <p:ph type="sldNum" sz="quarter" idx="12"/>
          </p:nvPr>
        </p:nvSpPr>
        <p:spPr/>
        <p:txBody>
          <a:bodyPr/>
          <a:lstStyle/>
          <a:p>
            <a:fld id="{CF4668DC-857F-487D-BFFA-8C0CA5037977}" type="slidenum">
              <a:rPr lang="fr-BE" smtClean="0"/>
              <a:t>25</a:t>
            </a:fld>
            <a:endParaRPr lang="fr-BE"/>
          </a:p>
        </p:txBody>
      </p:sp>
      <p:sp>
        <p:nvSpPr>
          <p:cNvPr id="9" name="AutoShape 6">
            <a:extLst>
              <a:ext uri="{FF2B5EF4-FFF2-40B4-BE49-F238E27FC236}">
                <a16:creationId xmlns:a16="http://schemas.microsoft.com/office/drawing/2014/main" id="{242B1DD6-9925-4F32-80C6-EA2841B0198B}"/>
              </a:ext>
            </a:extLst>
          </p:cNvPr>
          <p:cNvSpPr>
            <a:spLocks noChangeArrowheads="1"/>
          </p:cNvSpPr>
          <p:nvPr/>
        </p:nvSpPr>
        <p:spPr bwMode="auto">
          <a:xfrm>
            <a:off x="0" y="-33787"/>
            <a:ext cx="9144000" cy="792000"/>
          </a:xfrm>
          <a:prstGeom prst="flowChartDocument">
            <a:avLst/>
          </a:prstGeom>
          <a:solidFill>
            <a:srgbClr val="4A7EBB"/>
          </a:solidFill>
          <a:ln w="9525" algn="ctr">
            <a:solidFill>
              <a:schemeClr val="bg1">
                <a:lumMod val="50000"/>
              </a:schemeClr>
            </a:solidFill>
            <a:miter lim="800000"/>
            <a:headEnd/>
            <a:tailEnd/>
          </a:ln>
          <a:effectLst/>
        </p:spPr>
        <p:txBody>
          <a:bodyPr wrap="none" lIns="82468" tIns="41234" rIns="82468" bIns="41234" anchor="ctr"/>
          <a:lstStyle/>
          <a:p>
            <a:pPr algn="ctr" defTabSz="824718" eaLnBrk="0" fontAlgn="base" hangingPunct="0">
              <a:spcBef>
                <a:spcPct val="0"/>
              </a:spcBef>
              <a:spcAft>
                <a:spcPct val="0"/>
              </a:spcAft>
              <a:defRPr/>
            </a:pPr>
            <a:endParaRPr kumimoji="1" lang="en-US" sz="4300" b="1">
              <a:solidFill>
                <a:srgbClr val="000000"/>
              </a:solidFill>
              <a:latin typeface="Agency FB" pitchFamily="34" charset="0"/>
            </a:endParaRPr>
          </a:p>
        </p:txBody>
      </p:sp>
      <p:sp>
        <p:nvSpPr>
          <p:cNvPr id="10" name="Rectangle 9">
            <a:extLst>
              <a:ext uri="{FF2B5EF4-FFF2-40B4-BE49-F238E27FC236}">
                <a16:creationId xmlns:a16="http://schemas.microsoft.com/office/drawing/2014/main" id="{21A4886A-09BC-4CF4-89D6-273BE28C6E23}"/>
              </a:ext>
            </a:extLst>
          </p:cNvPr>
          <p:cNvSpPr/>
          <p:nvPr/>
        </p:nvSpPr>
        <p:spPr>
          <a:xfrm>
            <a:off x="1619672" y="112202"/>
            <a:ext cx="6197168" cy="452605"/>
          </a:xfrm>
          <a:prstGeom prst="rect">
            <a:avLst/>
          </a:prstGeom>
        </p:spPr>
        <p:txBody>
          <a:bodyPr wrap="square" lIns="82468" tIns="41234" rIns="82468" bIns="41234">
            <a:spAutoFit/>
          </a:bodyPr>
          <a:lstStyle/>
          <a:p>
            <a:pPr algn="ctr" defTabSz="824718" fontAlgn="base">
              <a:spcBef>
                <a:spcPct val="0"/>
              </a:spcBef>
              <a:spcAft>
                <a:spcPct val="0"/>
              </a:spcAft>
            </a:pPr>
            <a:r>
              <a:rPr kumimoji="1" lang="en-US" sz="2400" b="1" dirty="0">
                <a:solidFill>
                  <a:schemeClr val="bg1"/>
                </a:solidFill>
                <a:latin typeface="+mj-lt"/>
              </a:rPr>
              <a:t>Les approaches des SR</a:t>
            </a:r>
            <a:endParaRPr lang="fr-FR" dirty="0">
              <a:solidFill>
                <a:schemeClr val="bg1"/>
              </a:solidFill>
              <a:latin typeface="+mj-lt"/>
            </a:endParaRPr>
          </a:p>
        </p:txBody>
      </p:sp>
      <p:pic>
        <p:nvPicPr>
          <p:cNvPr id="11" name="Picture 2">
            <a:extLst>
              <a:ext uri="{FF2B5EF4-FFF2-40B4-BE49-F238E27FC236}">
                <a16:creationId xmlns:a16="http://schemas.microsoft.com/office/drawing/2014/main" id="{E11932EB-90BF-4A8A-B1D8-3E5A3157AB7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411760" y="85038"/>
            <a:ext cx="553534" cy="576000"/>
          </a:xfrm>
          <a:prstGeom prst="rect">
            <a:avLst/>
          </a:prstGeom>
          <a:noFill/>
          <a:ln w="9525">
            <a:noFill/>
            <a:miter lim="800000"/>
            <a:headEnd/>
            <a:tailEnd/>
          </a:ln>
        </p:spPr>
      </p:pic>
    </p:spTree>
    <p:extLst>
      <p:ext uri="{BB962C8B-B14F-4D97-AF65-F5344CB8AC3E}">
        <p14:creationId xmlns:p14="http://schemas.microsoft.com/office/powerpoint/2010/main" val="21912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5892"/>
                                        </p:tgtEl>
                                        <p:attrNameLst>
                                          <p:attrName>style.visibility</p:attrName>
                                        </p:attrNameLst>
                                      </p:cBhvr>
                                      <p:to>
                                        <p:strVal val="visible"/>
                                      </p:to>
                                    </p:set>
                                    <p:anim calcmode="lin" valueType="num">
                                      <p:cBhvr additive="base">
                                        <p:cTn id="7" dur="500" fill="hold"/>
                                        <p:tgtEl>
                                          <p:spTgt spid="165892"/>
                                        </p:tgtEl>
                                        <p:attrNameLst>
                                          <p:attrName>ppt_x</p:attrName>
                                        </p:attrNameLst>
                                      </p:cBhvr>
                                      <p:tavLst>
                                        <p:tav tm="0">
                                          <p:val>
                                            <p:strVal val="#ppt_x"/>
                                          </p:val>
                                        </p:tav>
                                        <p:tav tm="100000">
                                          <p:val>
                                            <p:strVal val="#ppt_x"/>
                                          </p:val>
                                        </p:tav>
                                      </p:tavLst>
                                    </p:anim>
                                    <p:anim calcmode="lin" valueType="num">
                                      <p:cBhvr additive="base">
                                        <p:cTn id="8" dur="500" fill="hold"/>
                                        <p:tgtEl>
                                          <p:spTgt spid="16589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65890"/>
                                        </p:tgtEl>
                                        <p:attrNameLst>
                                          <p:attrName>style.visibility</p:attrName>
                                        </p:attrNameLst>
                                      </p:cBhvr>
                                      <p:to>
                                        <p:strVal val="visible"/>
                                      </p:to>
                                    </p:set>
                                    <p:animEffect transition="in" filter="wheel(1)">
                                      <p:cBhvr>
                                        <p:cTn id="19" dur="2000"/>
                                        <p:tgtEl>
                                          <p:spTgt spid="165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4"/>
          <p:cNvSpPr>
            <a:spLocks noGrp="1"/>
          </p:cNvSpPr>
          <p:nvPr>
            <p:ph idx="1"/>
          </p:nvPr>
        </p:nvSpPr>
        <p:spPr>
          <a:xfrm>
            <a:off x="676463" y="2924944"/>
            <a:ext cx="6553200" cy="2304256"/>
          </a:xfrm>
          <a:prstGeom prst="roundRect">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indent="0" algn="just">
              <a:buNone/>
              <a:defRPr/>
            </a:pPr>
            <a:r>
              <a:rPr lang="fr-FR" sz="2200" dirty="0">
                <a:solidFill>
                  <a:schemeClr val="tx1"/>
                </a:solidFill>
                <a:latin typeface="Times New Roman" panose="02020603050405020304" pitchFamily="18" charset="0"/>
                <a:cs typeface="Times New Roman" panose="02020603050405020304" pitchFamily="18" charset="0"/>
              </a:rPr>
              <a:t>La recommandation hybride est une sorte de combinaison des deux approches (objet et sociale), dans la perspective de combler les lacunes de chacune d’elles.</a:t>
            </a:r>
          </a:p>
        </p:txBody>
      </p:sp>
      <p:sp>
        <p:nvSpPr>
          <p:cNvPr id="2" name="Rectangle 1"/>
          <p:cNvSpPr/>
          <p:nvPr/>
        </p:nvSpPr>
        <p:spPr>
          <a:xfrm>
            <a:off x="683568" y="1870382"/>
            <a:ext cx="6246440" cy="430887"/>
          </a:xfrm>
          <a:prstGeom prst="rect">
            <a:avLst/>
          </a:prstGeom>
        </p:spPr>
        <p:txBody>
          <a:bodyPr wrap="square">
            <a:spAutoFit/>
          </a:bodyPr>
          <a:lstStyle/>
          <a:p>
            <a:r>
              <a:rPr lang="fr-FR" b="1" dirty="0">
                <a:solidFill>
                  <a:schemeClr val="accent2"/>
                </a:solidFill>
              </a:rPr>
              <a:t>5.</a:t>
            </a:r>
            <a:r>
              <a:rPr lang="fr-FR" sz="2200" b="1" dirty="0">
                <a:solidFill>
                  <a:schemeClr val="accent2"/>
                </a:solidFill>
                <a:latin typeface="Times New Roman" panose="02020603050405020304" pitchFamily="18" charset="0"/>
                <a:cs typeface="Times New Roman" panose="02020603050405020304" pitchFamily="18" charset="0"/>
              </a:rPr>
              <a:t>  Approche de recommandation hybride :</a:t>
            </a:r>
            <a:endParaRPr lang="fr-FR" sz="2200" dirty="0">
              <a:solidFill>
                <a:schemeClr val="accent2"/>
              </a:solidFill>
              <a:latin typeface="Times New Roman" panose="02020603050405020304" pitchFamily="18" charset="0"/>
              <a:cs typeface="Times New Roman" panose="02020603050405020304" pitchFamily="18" charset="0"/>
            </a:endParaRPr>
          </a:p>
        </p:txBody>
      </p:sp>
      <p:sp>
        <p:nvSpPr>
          <p:cNvPr id="5" name="Espace réservé de la date 4">
            <a:extLst>
              <a:ext uri="{FF2B5EF4-FFF2-40B4-BE49-F238E27FC236}">
                <a16:creationId xmlns:a16="http://schemas.microsoft.com/office/drawing/2014/main" id="{1C9BACFF-AF21-4BBE-BED1-C7EE0FE4FE45}"/>
              </a:ext>
            </a:extLst>
          </p:cNvPr>
          <p:cNvSpPr>
            <a:spLocks noGrp="1"/>
          </p:cNvSpPr>
          <p:nvPr>
            <p:ph type="dt" sz="half" idx="10"/>
          </p:nvPr>
        </p:nvSpPr>
        <p:spPr/>
        <p:txBody>
          <a:bodyPr/>
          <a:lstStyle/>
          <a:p>
            <a:fld id="{66D3B918-4055-4F81-B095-6A3618229173}" type="datetime1">
              <a:rPr lang="fr-FR" smtClean="0"/>
              <a:t>28/05/2022</a:t>
            </a:fld>
            <a:endParaRPr lang="fr-BE"/>
          </a:p>
        </p:txBody>
      </p:sp>
      <p:sp>
        <p:nvSpPr>
          <p:cNvPr id="8" name="Espace réservé du numéro de diapositive 7">
            <a:extLst>
              <a:ext uri="{FF2B5EF4-FFF2-40B4-BE49-F238E27FC236}">
                <a16:creationId xmlns:a16="http://schemas.microsoft.com/office/drawing/2014/main" id="{91FEB198-1736-4F2D-A262-E9B7034F10F8}"/>
              </a:ext>
            </a:extLst>
          </p:cNvPr>
          <p:cNvSpPr>
            <a:spLocks noGrp="1"/>
          </p:cNvSpPr>
          <p:nvPr>
            <p:ph type="sldNum" sz="quarter" idx="12"/>
          </p:nvPr>
        </p:nvSpPr>
        <p:spPr/>
        <p:txBody>
          <a:bodyPr/>
          <a:lstStyle/>
          <a:p>
            <a:fld id="{CF4668DC-857F-487D-BFFA-8C0CA5037977}" type="slidenum">
              <a:rPr lang="fr-BE" smtClean="0"/>
              <a:t>26</a:t>
            </a:fld>
            <a:endParaRPr lang="fr-BE"/>
          </a:p>
        </p:txBody>
      </p:sp>
      <p:sp>
        <p:nvSpPr>
          <p:cNvPr id="10" name="Titre 9">
            <a:extLst>
              <a:ext uri="{FF2B5EF4-FFF2-40B4-BE49-F238E27FC236}">
                <a16:creationId xmlns:a16="http://schemas.microsoft.com/office/drawing/2014/main" id="{B54E876B-7F98-4CE7-85C2-B7E023653E8C}"/>
              </a:ext>
            </a:extLst>
          </p:cNvPr>
          <p:cNvSpPr>
            <a:spLocks noGrp="1"/>
          </p:cNvSpPr>
          <p:nvPr>
            <p:ph type="title"/>
          </p:nvPr>
        </p:nvSpPr>
        <p:spPr/>
        <p:txBody>
          <a:bodyPr/>
          <a:lstStyle/>
          <a:p>
            <a:endParaRPr lang="fr-FR"/>
          </a:p>
        </p:txBody>
      </p:sp>
      <p:sp>
        <p:nvSpPr>
          <p:cNvPr id="11" name="AutoShape 6">
            <a:extLst>
              <a:ext uri="{FF2B5EF4-FFF2-40B4-BE49-F238E27FC236}">
                <a16:creationId xmlns:a16="http://schemas.microsoft.com/office/drawing/2014/main" id="{36E6A3FF-7F3A-432B-9D1C-0D79E44A119B}"/>
              </a:ext>
            </a:extLst>
          </p:cNvPr>
          <p:cNvSpPr>
            <a:spLocks noChangeArrowheads="1"/>
          </p:cNvSpPr>
          <p:nvPr/>
        </p:nvSpPr>
        <p:spPr bwMode="auto">
          <a:xfrm>
            <a:off x="0" y="-33787"/>
            <a:ext cx="9144000" cy="792000"/>
          </a:xfrm>
          <a:prstGeom prst="flowChartDocument">
            <a:avLst/>
          </a:prstGeom>
          <a:solidFill>
            <a:srgbClr val="4A7EBB"/>
          </a:solidFill>
          <a:ln w="9525" algn="ctr">
            <a:solidFill>
              <a:schemeClr val="bg1">
                <a:lumMod val="50000"/>
              </a:schemeClr>
            </a:solidFill>
            <a:miter lim="800000"/>
            <a:headEnd/>
            <a:tailEnd/>
          </a:ln>
          <a:effectLst/>
        </p:spPr>
        <p:txBody>
          <a:bodyPr wrap="none" lIns="82468" tIns="41234" rIns="82468" bIns="41234" anchor="ctr"/>
          <a:lstStyle/>
          <a:p>
            <a:pPr algn="ctr" defTabSz="824718" eaLnBrk="0" fontAlgn="base" hangingPunct="0">
              <a:spcBef>
                <a:spcPct val="0"/>
              </a:spcBef>
              <a:spcAft>
                <a:spcPct val="0"/>
              </a:spcAft>
              <a:defRPr/>
            </a:pPr>
            <a:endParaRPr kumimoji="1" lang="en-US" sz="4300" b="1">
              <a:solidFill>
                <a:srgbClr val="000000"/>
              </a:solidFill>
              <a:latin typeface="Agency FB" pitchFamily="34" charset="0"/>
            </a:endParaRPr>
          </a:p>
        </p:txBody>
      </p:sp>
      <p:sp>
        <p:nvSpPr>
          <p:cNvPr id="12" name="Rectangle 11">
            <a:extLst>
              <a:ext uri="{FF2B5EF4-FFF2-40B4-BE49-F238E27FC236}">
                <a16:creationId xmlns:a16="http://schemas.microsoft.com/office/drawing/2014/main" id="{19BA7D67-AED8-4B09-8107-A701C7548011}"/>
              </a:ext>
            </a:extLst>
          </p:cNvPr>
          <p:cNvSpPr/>
          <p:nvPr/>
        </p:nvSpPr>
        <p:spPr>
          <a:xfrm>
            <a:off x="1619672" y="112202"/>
            <a:ext cx="6197168" cy="452605"/>
          </a:xfrm>
          <a:prstGeom prst="rect">
            <a:avLst/>
          </a:prstGeom>
        </p:spPr>
        <p:txBody>
          <a:bodyPr wrap="square" lIns="82468" tIns="41234" rIns="82468" bIns="41234">
            <a:spAutoFit/>
          </a:bodyPr>
          <a:lstStyle/>
          <a:p>
            <a:pPr algn="ctr" defTabSz="824718" fontAlgn="base">
              <a:spcBef>
                <a:spcPct val="0"/>
              </a:spcBef>
              <a:spcAft>
                <a:spcPct val="0"/>
              </a:spcAft>
            </a:pPr>
            <a:r>
              <a:rPr kumimoji="1" lang="en-US" sz="2400" b="1" dirty="0">
                <a:solidFill>
                  <a:schemeClr val="bg1"/>
                </a:solidFill>
                <a:latin typeface="+mj-lt"/>
              </a:rPr>
              <a:t>Les approaches des SR</a:t>
            </a:r>
            <a:endParaRPr lang="fr-FR" dirty="0">
              <a:solidFill>
                <a:schemeClr val="bg1"/>
              </a:solidFill>
              <a:latin typeface="+mj-lt"/>
            </a:endParaRPr>
          </a:p>
        </p:txBody>
      </p:sp>
      <p:pic>
        <p:nvPicPr>
          <p:cNvPr id="13" name="Picture 2">
            <a:extLst>
              <a:ext uri="{FF2B5EF4-FFF2-40B4-BE49-F238E27FC236}">
                <a16:creationId xmlns:a16="http://schemas.microsoft.com/office/drawing/2014/main" id="{D357988D-258F-44BC-B833-C8BC3B1BEF4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11760" y="85038"/>
            <a:ext cx="553534" cy="576000"/>
          </a:xfrm>
          <a:prstGeom prst="rect">
            <a:avLst/>
          </a:prstGeom>
          <a:noFill/>
          <a:ln w="9525">
            <a:noFill/>
            <a:miter lim="800000"/>
            <a:headEnd/>
            <a:tailEnd/>
          </a:ln>
        </p:spPr>
      </p:pic>
    </p:spTree>
    <p:extLst>
      <p:ext uri="{BB962C8B-B14F-4D97-AF65-F5344CB8AC3E}">
        <p14:creationId xmlns:p14="http://schemas.microsoft.com/office/powerpoint/2010/main" val="35048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circle(in)">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2915791" y="1773099"/>
            <a:ext cx="3312418" cy="558081"/>
          </a:xfrm>
          <a:prstGeom prst="round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marL="0" indent="0" algn="just">
              <a:buNone/>
              <a:defRPr/>
            </a:pPr>
            <a:r>
              <a:rPr lang="fr-FR" sz="2200" b="1" dirty="0">
                <a:solidFill>
                  <a:schemeClr val="bg2">
                    <a:lumMod val="60000"/>
                    <a:lumOff val="40000"/>
                  </a:schemeClr>
                </a:solidFill>
                <a:latin typeface="Times New Roman" panose="02020603050405020304" pitchFamily="18" charset="0"/>
                <a:cs typeface="Times New Roman" panose="02020603050405020304" pitchFamily="18" charset="0"/>
              </a:rPr>
              <a:t>        </a:t>
            </a:r>
            <a:r>
              <a:rPr lang="fr-FR" sz="2200" b="1" dirty="0">
                <a:solidFill>
                  <a:schemeClr val="accent2"/>
                </a:solidFill>
                <a:latin typeface="Times New Roman" panose="02020603050405020304" pitchFamily="18" charset="0"/>
                <a:cs typeface="Times New Roman" panose="02020603050405020304" pitchFamily="18" charset="0"/>
              </a:rPr>
              <a:t>Attributs du contenu</a:t>
            </a:r>
          </a:p>
        </p:txBody>
      </p:sp>
      <p:sp>
        <p:nvSpPr>
          <p:cNvPr id="5" name="Rectangle à coins arrondis 4"/>
          <p:cNvSpPr/>
          <p:nvPr/>
        </p:nvSpPr>
        <p:spPr>
          <a:xfrm>
            <a:off x="2915791" y="3170004"/>
            <a:ext cx="3312418" cy="576064"/>
          </a:xfrm>
          <a:prstGeom prst="round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200" b="1" dirty="0">
                <a:solidFill>
                  <a:srgbClr val="7030A0"/>
                </a:solidFill>
                <a:latin typeface="Times New Roman" panose="02020603050405020304" pitchFamily="18" charset="0"/>
                <a:cs typeface="Times New Roman" panose="02020603050405020304" pitchFamily="18" charset="0"/>
              </a:rPr>
              <a:t>Rating des utilisateurs</a:t>
            </a:r>
          </a:p>
        </p:txBody>
      </p:sp>
      <p:sp>
        <p:nvSpPr>
          <p:cNvPr id="6" name="Rectangle à coins arrondis 5"/>
          <p:cNvSpPr/>
          <p:nvPr/>
        </p:nvSpPr>
        <p:spPr>
          <a:xfrm>
            <a:off x="2915791" y="4736994"/>
            <a:ext cx="3312418" cy="504056"/>
          </a:xfrm>
          <a:prstGeom prst="round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200" b="1" dirty="0">
                <a:solidFill>
                  <a:srgbClr val="00B050"/>
                </a:solidFill>
                <a:latin typeface="Times New Roman" panose="02020603050405020304" pitchFamily="18" charset="0"/>
                <a:cs typeface="Times New Roman" panose="02020603050405020304" pitchFamily="18" charset="0"/>
              </a:rPr>
              <a:t>Contenu et sociale</a:t>
            </a:r>
          </a:p>
        </p:txBody>
      </p:sp>
      <p:sp>
        <p:nvSpPr>
          <p:cNvPr id="7" name="Flèche courbée vers le bas 6"/>
          <p:cNvSpPr/>
          <p:nvPr/>
        </p:nvSpPr>
        <p:spPr>
          <a:xfrm rot="5400000">
            <a:off x="5805823" y="2583231"/>
            <a:ext cx="520922" cy="323850"/>
          </a:xfrm>
          <a:prstGeom prst="curvedDownArrow">
            <a:avLst/>
          </a:prstGeom>
          <a:solidFill>
            <a:srgbClr val="7DD330"/>
          </a:solidFill>
          <a:ln>
            <a:solidFill>
              <a:srgbClr val="7DD3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
        <p:nvSpPr>
          <p:cNvPr id="8" name="Flèche courbée vers la droite 7"/>
          <p:cNvSpPr/>
          <p:nvPr/>
        </p:nvSpPr>
        <p:spPr>
          <a:xfrm>
            <a:off x="3349910" y="3927107"/>
            <a:ext cx="360363" cy="576064"/>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
        <p:nvSpPr>
          <p:cNvPr id="2" name="Espace réservé de la date 1">
            <a:extLst>
              <a:ext uri="{FF2B5EF4-FFF2-40B4-BE49-F238E27FC236}">
                <a16:creationId xmlns:a16="http://schemas.microsoft.com/office/drawing/2014/main" id="{DD0483E4-4D68-4EFE-8D55-9A057364E54E}"/>
              </a:ext>
            </a:extLst>
          </p:cNvPr>
          <p:cNvSpPr>
            <a:spLocks noGrp="1"/>
          </p:cNvSpPr>
          <p:nvPr>
            <p:ph type="dt" sz="half" idx="10"/>
          </p:nvPr>
        </p:nvSpPr>
        <p:spPr/>
        <p:txBody>
          <a:bodyPr/>
          <a:lstStyle/>
          <a:p>
            <a:fld id="{6EA80831-92CD-4399-B08C-D9C1AAFD5E4E}" type="datetime1">
              <a:rPr lang="fr-FR" smtClean="0"/>
              <a:t>28/05/2022</a:t>
            </a:fld>
            <a:endParaRPr lang="fr-BE"/>
          </a:p>
        </p:txBody>
      </p:sp>
      <p:sp>
        <p:nvSpPr>
          <p:cNvPr id="9" name="Espace réservé du numéro de diapositive 8">
            <a:extLst>
              <a:ext uri="{FF2B5EF4-FFF2-40B4-BE49-F238E27FC236}">
                <a16:creationId xmlns:a16="http://schemas.microsoft.com/office/drawing/2014/main" id="{56702FD5-8EE4-401B-AF9B-A5C49A32ED41}"/>
              </a:ext>
            </a:extLst>
          </p:cNvPr>
          <p:cNvSpPr>
            <a:spLocks noGrp="1"/>
          </p:cNvSpPr>
          <p:nvPr>
            <p:ph type="sldNum" sz="quarter" idx="12"/>
          </p:nvPr>
        </p:nvSpPr>
        <p:spPr/>
        <p:txBody>
          <a:bodyPr/>
          <a:lstStyle/>
          <a:p>
            <a:fld id="{CF4668DC-857F-487D-BFFA-8C0CA5037977}" type="slidenum">
              <a:rPr lang="fr-BE" smtClean="0"/>
              <a:t>27</a:t>
            </a:fld>
            <a:endParaRPr lang="fr-BE"/>
          </a:p>
        </p:txBody>
      </p:sp>
      <p:sp>
        <p:nvSpPr>
          <p:cNvPr id="12" name="AutoShape 6">
            <a:extLst>
              <a:ext uri="{FF2B5EF4-FFF2-40B4-BE49-F238E27FC236}">
                <a16:creationId xmlns:a16="http://schemas.microsoft.com/office/drawing/2014/main" id="{1B87E2A6-946D-4DC8-8C2A-DAFDDAD1579C}"/>
              </a:ext>
            </a:extLst>
          </p:cNvPr>
          <p:cNvSpPr>
            <a:spLocks noChangeArrowheads="1"/>
          </p:cNvSpPr>
          <p:nvPr/>
        </p:nvSpPr>
        <p:spPr bwMode="auto">
          <a:xfrm>
            <a:off x="0" y="-33787"/>
            <a:ext cx="9144000" cy="792000"/>
          </a:xfrm>
          <a:prstGeom prst="flowChartDocument">
            <a:avLst/>
          </a:prstGeom>
          <a:solidFill>
            <a:srgbClr val="4A7EBB"/>
          </a:solidFill>
          <a:ln w="9525" algn="ctr">
            <a:solidFill>
              <a:schemeClr val="bg1">
                <a:lumMod val="50000"/>
              </a:schemeClr>
            </a:solidFill>
            <a:miter lim="800000"/>
            <a:headEnd/>
            <a:tailEnd/>
          </a:ln>
          <a:effectLst/>
        </p:spPr>
        <p:txBody>
          <a:bodyPr wrap="none" lIns="82468" tIns="41234" rIns="82468" bIns="41234" anchor="ctr"/>
          <a:lstStyle/>
          <a:p>
            <a:pPr algn="ctr" defTabSz="824718" eaLnBrk="0" fontAlgn="base" hangingPunct="0">
              <a:spcBef>
                <a:spcPct val="0"/>
              </a:spcBef>
              <a:spcAft>
                <a:spcPct val="0"/>
              </a:spcAft>
              <a:defRPr/>
            </a:pPr>
            <a:endParaRPr kumimoji="1" lang="en-US" sz="4300" b="1">
              <a:solidFill>
                <a:srgbClr val="000000"/>
              </a:solidFill>
              <a:latin typeface="Agency FB" pitchFamily="34" charset="0"/>
            </a:endParaRPr>
          </a:p>
        </p:txBody>
      </p:sp>
      <p:sp>
        <p:nvSpPr>
          <p:cNvPr id="13" name="Rectangle 12">
            <a:extLst>
              <a:ext uri="{FF2B5EF4-FFF2-40B4-BE49-F238E27FC236}">
                <a16:creationId xmlns:a16="http://schemas.microsoft.com/office/drawing/2014/main" id="{127D5507-4618-4D3C-B5B6-376DD6FCB4F9}"/>
              </a:ext>
            </a:extLst>
          </p:cNvPr>
          <p:cNvSpPr/>
          <p:nvPr/>
        </p:nvSpPr>
        <p:spPr>
          <a:xfrm>
            <a:off x="1619672" y="112202"/>
            <a:ext cx="6197168" cy="452605"/>
          </a:xfrm>
          <a:prstGeom prst="rect">
            <a:avLst/>
          </a:prstGeom>
        </p:spPr>
        <p:txBody>
          <a:bodyPr wrap="square" lIns="82468" tIns="41234" rIns="82468" bIns="41234">
            <a:spAutoFit/>
          </a:bodyPr>
          <a:lstStyle/>
          <a:p>
            <a:pPr algn="ctr" defTabSz="824718" fontAlgn="base">
              <a:spcBef>
                <a:spcPct val="0"/>
              </a:spcBef>
              <a:spcAft>
                <a:spcPct val="0"/>
              </a:spcAft>
            </a:pPr>
            <a:r>
              <a:rPr kumimoji="1" lang="en-US" sz="2400" b="1" dirty="0">
                <a:solidFill>
                  <a:schemeClr val="bg1"/>
                </a:solidFill>
                <a:latin typeface="+mj-lt"/>
              </a:rPr>
              <a:t>Les approaches des SR : Résumé</a:t>
            </a:r>
            <a:endParaRPr lang="fr-FR" dirty="0">
              <a:solidFill>
                <a:schemeClr val="bg1"/>
              </a:solidFill>
              <a:latin typeface="+mj-lt"/>
            </a:endParaRPr>
          </a:p>
        </p:txBody>
      </p:sp>
      <p:pic>
        <p:nvPicPr>
          <p:cNvPr id="14" name="Picture 2">
            <a:extLst>
              <a:ext uri="{FF2B5EF4-FFF2-40B4-BE49-F238E27FC236}">
                <a16:creationId xmlns:a16="http://schemas.microsoft.com/office/drawing/2014/main" id="{4640F661-CA45-466F-8E9B-872E0899422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11760" y="85038"/>
            <a:ext cx="553534" cy="576000"/>
          </a:xfrm>
          <a:prstGeom prst="rect">
            <a:avLst/>
          </a:prstGeom>
          <a:noFill/>
          <a:ln w="9525">
            <a:noFill/>
            <a:miter lim="800000"/>
            <a:headEnd/>
            <a:tailEnd/>
          </a:ln>
        </p:spPr>
      </p:pic>
    </p:spTree>
    <p:extLst>
      <p:ext uri="{BB962C8B-B14F-4D97-AF65-F5344CB8AC3E}">
        <p14:creationId xmlns:p14="http://schemas.microsoft.com/office/powerpoint/2010/main" val="356680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80">
                                          <p:stCondLst>
                                            <p:cond delay="0"/>
                                          </p:stCondLst>
                                        </p:cTn>
                                        <p:tgtEl>
                                          <p:spTgt spid="6"/>
                                        </p:tgtEl>
                                      </p:cBhvr>
                                    </p:animEffect>
                                    <p:anim calcmode="lin" valueType="num">
                                      <p:cBhvr>
                                        <p:cTn id="1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3" dur="26">
                                          <p:stCondLst>
                                            <p:cond delay="650"/>
                                          </p:stCondLst>
                                        </p:cTn>
                                        <p:tgtEl>
                                          <p:spTgt spid="6"/>
                                        </p:tgtEl>
                                      </p:cBhvr>
                                      <p:to x="100000" y="60000"/>
                                    </p:animScale>
                                    <p:animScale>
                                      <p:cBhvr>
                                        <p:cTn id="24" dur="166" decel="50000">
                                          <p:stCondLst>
                                            <p:cond delay="676"/>
                                          </p:stCondLst>
                                        </p:cTn>
                                        <p:tgtEl>
                                          <p:spTgt spid="6"/>
                                        </p:tgtEl>
                                      </p:cBhvr>
                                      <p:to x="100000" y="100000"/>
                                    </p:animScale>
                                    <p:animScale>
                                      <p:cBhvr>
                                        <p:cTn id="25" dur="26">
                                          <p:stCondLst>
                                            <p:cond delay="1312"/>
                                          </p:stCondLst>
                                        </p:cTn>
                                        <p:tgtEl>
                                          <p:spTgt spid="6"/>
                                        </p:tgtEl>
                                      </p:cBhvr>
                                      <p:to x="100000" y="80000"/>
                                    </p:animScale>
                                    <p:animScale>
                                      <p:cBhvr>
                                        <p:cTn id="26" dur="166" decel="50000">
                                          <p:stCondLst>
                                            <p:cond delay="1338"/>
                                          </p:stCondLst>
                                        </p:cTn>
                                        <p:tgtEl>
                                          <p:spTgt spid="6"/>
                                        </p:tgtEl>
                                      </p:cBhvr>
                                      <p:to x="100000" y="100000"/>
                                    </p:animScale>
                                    <p:animScale>
                                      <p:cBhvr>
                                        <p:cTn id="27" dur="26">
                                          <p:stCondLst>
                                            <p:cond delay="1642"/>
                                          </p:stCondLst>
                                        </p:cTn>
                                        <p:tgtEl>
                                          <p:spTgt spid="6"/>
                                        </p:tgtEl>
                                      </p:cBhvr>
                                      <p:to x="100000" y="90000"/>
                                    </p:animScale>
                                    <p:animScale>
                                      <p:cBhvr>
                                        <p:cTn id="28" dur="166" decel="50000">
                                          <p:stCondLst>
                                            <p:cond delay="1668"/>
                                          </p:stCondLst>
                                        </p:cTn>
                                        <p:tgtEl>
                                          <p:spTgt spid="6"/>
                                        </p:tgtEl>
                                      </p:cBhvr>
                                      <p:to x="100000" y="100000"/>
                                    </p:animScale>
                                    <p:animScale>
                                      <p:cBhvr>
                                        <p:cTn id="29" dur="26">
                                          <p:stCondLst>
                                            <p:cond delay="1808"/>
                                          </p:stCondLst>
                                        </p:cTn>
                                        <p:tgtEl>
                                          <p:spTgt spid="6"/>
                                        </p:tgtEl>
                                      </p:cBhvr>
                                      <p:to x="100000" y="95000"/>
                                    </p:animScale>
                                    <p:animScale>
                                      <p:cBhvr>
                                        <p:cTn id="30" dur="166" decel="50000">
                                          <p:stCondLst>
                                            <p:cond delay="1834"/>
                                          </p:stCondLst>
                                        </p:cTn>
                                        <p:tgtEl>
                                          <p:spTgt spid="6"/>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heel(1)">
                                      <p:cBhvr>
                                        <p:cTn id="40" dur="20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58" name="Picture 2"/>
          <p:cNvPicPr>
            <a:picLocks noChangeAspect="1" noChangeArrowheads="1"/>
          </p:cNvPicPr>
          <p:nvPr/>
        </p:nvPicPr>
        <p:blipFill>
          <a:blip r:embed="rId3"/>
          <a:srcRect/>
          <a:stretch>
            <a:fillRect/>
          </a:stretch>
        </p:blipFill>
        <p:spPr bwMode="auto">
          <a:xfrm>
            <a:off x="539552" y="1928802"/>
            <a:ext cx="8209142" cy="3828591"/>
          </a:xfrm>
          <a:prstGeom prst="rect">
            <a:avLst/>
          </a:prstGeom>
          <a:noFill/>
          <a:ln w="9525">
            <a:noFill/>
            <a:miter lim="800000"/>
            <a:headEnd/>
            <a:tailEnd/>
          </a:ln>
          <a:effectLst/>
        </p:spPr>
      </p:pic>
      <p:sp>
        <p:nvSpPr>
          <p:cNvPr id="2" name="Espace réservé de la date 1">
            <a:extLst>
              <a:ext uri="{FF2B5EF4-FFF2-40B4-BE49-F238E27FC236}">
                <a16:creationId xmlns:a16="http://schemas.microsoft.com/office/drawing/2014/main" id="{7BA296D9-6489-41BE-BB33-2350F6DFE919}"/>
              </a:ext>
            </a:extLst>
          </p:cNvPr>
          <p:cNvSpPr>
            <a:spLocks noGrp="1"/>
          </p:cNvSpPr>
          <p:nvPr>
            <p:ph type="dt" sz="half" idx="10"/>
          </p:nvPr>
        </p:nvSpPr>
        <p:spPr/>
        <p:txBody>
          <a:bodyPr/>
          <a:lstStyle/>
          <a:p>
            <a:fld id="{0D48D6BE-80A4-4CF9-8257-AF2E34F343A0}" type="datetime1">
              <a:rPr lang="fr-FR" smtClean="0"/>
              <a:t>28/05/2022</a:t>
            </a:fld>
            <a:endParaRPr lang="fr-BE"/>
          </a:p>
        </p:txBody>
      </p:sp>
      <p:sp>
        <p:nvSpPr>
          <p:cNvPr id="4" name="Espace réservé du numéro de diapositive 3">
            <a:extLst>
              <a:ext uri="{FF2B5EF4-FFF2-40B4-BE49-F238E27FC236}">
                <a16:creationId xmlns:a16="http://schemas.microsoft.com/office/drawing/2014/main" id="{29281910-2063-42E7-87E5-4A7C02654B0A}"/>
              </a:ext>
            </a:extLst>
          </p:cNvPr>
          <p:cNvSpPr>
            <a:spLocks noGrp="1"/>
          </p:cNvSpPr>
          <p:nvPr>
            <p:ph type="sldNum" sz="quarter" idx="12"/>
          </p:nvPr>
        </p:nvSpPr>
        <p:spPr/>
        <p:txBody>
          <a:bodyPr/>
          <a:lstStyle/>
          <a:p>
            <a:fld id="{CF4668DC-857F-487D-BFFA-8C0CA5037977}" type="slidenum">
              <a:rPr lang="fr-BE" smtClean="0"/>
              <a:t>28</a:t>
            </a:fld>
            <a:endParaRPr lang="fr-BE"/>
          </a:p>
        </p:txBody>
      </p:sp>
      <p:sp>
        <p:nvSpPr>
          <p:cNvPr id="7" name="AutoShape 6">
            <a:extLst>
              <a:ext uri="{FF2B5EF4-FFF2-40B4-BE49-F238E27FC236}">
                <a16:creationId xmlns:a16="http://schemas.microsoft.com/office/drawing/2014/main" id="{5B47AC50-96FB-4249-9B32-6028F59217D8}"/>
              </a:ext>
            </a:extLst>
          </p:cNvPr>
          <p:cNvSpPr>
            <a:spLocks noChangeArrowheads="1"/>
          </p:cNvSpPr>
          <p:nvPr/>
        </p:nvSpPr>
        <p:spPr bwMode="auto">
          <a:xfrm>
            <a:off x="0" y="-33787"/>
            <a:ext cx="9144000" cy="792000"/>
          </a:xfrm>
          <a:prstGeom prst="flowChartDocument">
            <a:avLst/>
          </a:prstGeom>
          <a:solidFill>
            <a:srgbClr val="4A7EBB"/>
          </a:solidFill>
          <a:ln w="9525" algn="ctr">
            <a:solidFill>
              <a:schemeClr val="bg1">
                <a:lumMod val="50000"/>
              </a:schemeClr>
            </a:solidFill>
            <a:miter lim="800000"/>
            <a:headEnd/>
            <a:tailEnd/>
          </a:ln>
          <a:effectLst/>
        </p:spPr>
        <p:txBody>
          <a:bodyPr wrap="none" lIns="82468" tIns="41234" rIns="82468" bIns="41234" anchor="ctr"/>
          <a:lstStyle/>
          <a:p>
            <a:pPr algn="ctr" defTabSz="824718" eaLnBrk="0" fontAlgn="base" hangingPunct="0">
              <a:spcBef>
                <a:spcPct val="0"/>
              </a:spcBef>
              <a:spcAft>
                <a:spcPct val="0"/>
              </a:spcAft>
              <a:defRPr/>
            </a:pPr>
            <a:endParaRPr kumimoji="1" lang="en-US" sz="4300" b="1">
              <a:solidFill>
                <a:srgbClr val="000000"/>
              </a:solidFill>
              <a:latin typeface="Agency FB" pitchFamily="34" charset="0"/>
            </a:endParaRPr>
          </a:p>
        </p:txBody>
      </p:sp>
      <p:sp>
        <p:nvSpPr>
          <p:cNvPr id="8" name="Rectangle 7">
            <a:extLst>
              <a:ext uri="{FF2B5EF4-FFF2-40B4-BE49-F238E27FC236}">
                <a16:creationId xmlns:a16="http://schemas.microsoft.com/office/drawing/2014/main" id="{D0D321C8-F2CF-4DB5-B3CC-9FC6E0042D96}"/>
              </a:ext>
            </a:extLst>
          </p:cNvPr>
          <p:cNvSpPr/>
          <p:nvPr/>
        </p:nvSpPr>
        <p:spPr>
          <a:xfrm>
            <a:off x="1619672" y="112202"/>
            <a:ext cx="6197168" cy="452605"/>
          </a:xfrm>
          <a:prstGeom prst="rect">
            <a:avLst/>
          </a:prstGeom>
        </p:spPr>
        <p:txBody>
          <a:bodyPr wrap="square" lIns="82468" tIns="41234" rIns="82468" bIns="41234">
            <a:spAutoFit/>
          </a:bodyPr>
          <a:lstStyle/>
          <a:p>
            <a:pPr algn="ctr" defTabSz="824718" fontAlgn="base">
              <a:spcBef>
                <a:spcPct val="0"/>
              </a:spcBef>
              <a:spcAft>
                <a:spcPct val="0"/>
              </a:spcAft>
            </a:pPr>
            <a:r>
              <a:rPr kumimoji="1" lang="en-US" sz="2400" b="1" dirty="0">
                <a:solidFill>
                  <a:schemeClr val="bg1"/>
                </a:solidFill>
                <a:latin typeface="+mj-lt"/>
              </a:rPr>
              <a:t>Les approaches des SR : les algos</a:t>
            </a:r>
            <a:endParaRPr lang="fr-FR" dirty="0">
              <a:solidFill>
                <a:schemeClr val="bg1"/>
              </a:solidFill>
              <a:latin typeface="+mj-lt"/>
            </a:endParaRPr>
          </a:p>
        </p:txBody>
      </p:sp>
      <p:pic>
        <p:nvPicPr>
          <p:cNvPr id="9" name="Picture 2">
            <a:extLst>
              <a:ext uri="{FF2B5EF4-FFF2-40B4-BE49-F238E27FC236}">
                <a16:creationId xmlns:a16="http://schemas.microsoft.com/office/drawing/2014/main" id="{34D279F1-3890-44F9-9807-5419E2499DD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928794" y="118393"/>
            <a:ext cx="553534" cy="576000"/>
          </a:xfrm>
          <a:prstGeom prst="rect">
            <a:avLst/>
          </a:prstGeom>
          <a:noFill/>
          <a:ln w="9525">
            <a:noFill/>
            <a:miter lim="800000"/>
            <a:headEnd/>
            <a:tailEnd/>
          </a:ln>
        </p:spPr>
      </p:pic>
    </p:spTree>
    <p:extLst>
      <p:ext uri="{BB962C8B-B14F-4D97-AF65-F5344CB8AC3E}">
        <p14:creationId xmlns:p14="http://schemas.microsoft.com/office/powerpoint/2010/main" val="282543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4258"/>
                                        </p:tgtEl>
                                        <p:attrNameLst>
                                          <p:attrName>style.visibility</p:attrName>
                                        </p:attrNameLst>
                                      </p:cBhvr>
                                      <p:to>
                                        <p:strVal val="visible"/>
                                      </p:to>
                                    </p:set>
                                    <p:anim calcmode="lin" valueType="num">
                                      <p:cBhvr additive="base">
                                        <p:cTn id="7" dur="500" fill="hold"/>
                                        <p:tgtEl>
                                          <p:spTgt spid="224258"/>
                                        </p:tgtEl>
                                        <p:attrNameLst>
                                          <p:attrName>ppt_x</p:attrName>
                                        </p:attrNameLst>
                                      </p:cBhvr>
                                      <p:tavLst>
                                        <p:tav tm="0">
                                          <p:val>
                                            <p:strVal val="#ppt_x"/>
                                          </p:val>
                                        </p:tav>
                                        <p:tav tm="100000">
                                          <p:val>
                                            <p:strVal val="#ppt_x"/>
                                          </p:val>
                                        </p:tav>
                                      </p:tavLst>
                                    </p:anim>
                                    <p:anim calcmode="lin" valueType="num">
                                      <p:cBhvr additive="base">
                                        <p:cTn id="8" dur="500" fill="hold"/>
                                        <p:tgtEl>
                                          <p:spTgt spid="2242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crim-blog.com/wp-content/uploads/2015/09/moteur-recommandation-produits-800x600.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1916832"/>
            <a:ext cx="3024336" cy="20774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2" name="Ellipse 1"/>
          <p:cNvSpPr/>
          <p:nvPr/>
        </p:nvSpPr>
        <p:spPr bwMode="auto">
          <a:xfrm>
            <a:off x="4574707" y="1589021"/>
            <a:ext cx="4534646" cy="4824536"/>
          </a:xfrm>
          <a:prstGeom prst="ellips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l"/>
            <a:r>
              <a:rPr lang="fr-FR" sz="1800" b="1" dirty="0">
                <a:solidFill>
                  <a:schemeClr val="tx1"/>
                </a:solidFill>
                <a:latin typeface="Times New Roman" panose="02020603050405020304" pitchFamily="18" charset="0"/>
                <a:cs typeface="Times New Roman" panose="02020603050405020304" pitchFamily="18" charset="0"/>
              </a:rPr>
              <a:t>Un moteur de recommandation</a:t>
            </a:r>
          </a:p>
          <a:p>
            <a:pPr algn="l"/>
            <a:r>
              <a:rPr lang="fr-FR" sz="1800" b="1" dirty="0">
                <a:solidFill>
                  <a:schemeClr val="tx1"/>
                </a:solidFill>
                <a:latin typeface="Times New Roman" panose="02020603050405020304" pitchFamily="18" charset="0"/>
                <a:cs typeface="Times New Roman" panose="02020603050405020304" pitchFamily="18" charset="0"/>
              </a:rPr>
              <a:t>est un algorithme ou système </a:t>
            </a:r>
          </a:p>
          <a:p>
            <a:pPr algn="l"/>
            <a:r>
              <a:rPr lang="fr-FR" sz="1800" b="1" dirty="0">
                <a:solidFill>
                  <a:schemeClr val="tx1"/>
                </a:solidFill>
                <a:latin typeface="Times New Roman" panose="02020603050405020304" pitchFamily="18" charset="0"/>
                <a:cs typeface="Times New Roman" panose="02020603050405020304" pitchFamily="18" charset="0"/>
              </a:rPr>
              <a:t>d’intelligence artificielle qui effectue</a:t>
            </a:r>
          </a:p>
          <a:p>
            <a:pPr algn="l"/>
            <a:r>
              <a:rPr lang="fr-FR" sz="1800" b="1" dirty="0">
                <a:solidFill>
                  <a:schemeClr val="tx1"/>
                </a:solidFill>
                <a:latin typeface="Times New Roman" panose="02020603050405020304" pitchFamily="18" charset="0"/>
                <a:cs typeface="Times New Roman" panose="02020603050405020304" pitchFamily="18" charset="0"/>
              </a:rPr>
              <a:t> en temps réel des recommandations.</a:t>
            </a:r>
            <a:br>
              <a:rPr lang="fr-FR" sz="1800" b="1" dirty="0">
                <a:solidFill>
                  <a:schemeClr val="tx1"/>
                </a:solidFill>
                <a:latin typeface="Times New Roman" panose="02020603050405020304" pitchFamily="18" charset="0"/>
                <a:cs typeface="Times New Roman" panose="02020603050405020304" pitchFamily="18" charset="0"/>
              </a:rPr>
            </a:br>
            <a:br>
              <a:rPr lang="fr-FR" sz="1800" b="1" dirty="0">
                <a:solidFill>
                  <a:schemeClr val="tx1"/>
                </a:solidFill>
                <a:latin typeface="Times New Roman" panose="02020603050405020304" pitchFamily="18" charset="0"/>
                <a:cs typeface="Times New Roman" panose="02020603050405020304" pitchFamily="18" charset="0"/>
              </a:rPr>
            </a:br>
            <a:r>
              <a:rPr lang="fr-FR" sz="1800" b="1" dirty="0">
                <a:solidFill>
                  <a:schemeClr val="tx1"/>
                </a:solidFill>
                <a:latin typeface="Times New Roman" panose="02020603050405020304" pitchFamily="18" charset="0"/>
                <a:cs typeface="Times New Roman" panose="02020603050405020304" pitchFamily="18" charset="0"/>
              </a:rPr>
              <a:t>Dans le domaine du e-commerce, </a:t>
            </a:r>
          </a:p>
          <a:p>
            <a:pPr algn="l"/>
            <a:r>
              <a:rPr lang="fr-FR" sz="1800" b="1" dirty="0">
                <a:solidFill>
                  <a:schemeClr val="tx1"/>
                </a:solidFill>
                <a:latin typeface="Times New Roman" panose="02020603050405020304" pitchFamily="18" charset="0"/>
                <a:cs typeface="Times New Roman" panose="02020603050405020304" pitchFamily="18" charset="0"/>
              </a:rPr>
              <a:t>la mise en place d’un moteur de</a:t>
            </a:r>
          </a:p>
          <a:p>
            <a:pPr algn="l"/>
            <a:r>
              <a:rPr lang="fr-FR" sz="1800" b="1" dirty="0">
                <a:solidFill>
                  <a:schemeClr val="tx1"/>
                </a:solidFill>
                <a:latin typeface="Times New Roman" panose="02020603050405020304" pitchFamily="18" charset="0"/>
                <a:cs typeface="Times New Roman" panose="02020603050405020304" pitchFamily="18" charset="0"/>
              </a:rPr>
              <a:t> recommandation peut permettre</a:t>
            </a:r>
          </a:p>
          <a:p>
            <a:pPr algn="l"/>
            <a:r>
              <a:rPr lang="fr-FR" sz="1800" b="1" dirty="0">
                <a:solidFill>
                  <a:schemeClr val="tx1"/>
                </a:solidFill>
                <a:latin typeface="Times New Roman" panose="02020603050405020304" pitchFamily="18" charset="0"/>
                <a:cs typeface="Times New Roman" panose="02020603050405020304" pitchFamily="18" charset="0"/>
              </a:rPr>
              <a:t> d’augmenter le taux de conversion </a:t>
            </a:r>
          </a:p>
          <a:p>
            <a:pPr algn="l"/>
            <a:r>
              <a:rPr lang="fr-FR" sz="1800" b="1" dirty="0">
                <a:solidFill>
                  <a:schemeClr val="tx1"/>
                </a:solidFill>
                <a:latin typeface="Times New Roman" panose="02020603050405020304" pitchFamily="18" charset="0"/>
                <a:cs typeface="Times New Roman" panose="02020603050405020304" pitchFamily="18" charset="0"/>
              </a:rPr>
              <a:t>  et le panier moyen. </a:t>
            </a:r>
            <a:endParaRPr lang="fr-FR" sz="1800" b="1" dirty="0">
              <a:latin typeface="Times New Roman" panose="02020603050405020304" pitchFamily="18" charset="0"/>
              <a:cs typeface="Times New Roman" panose="02020603050405020304"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Flèche courbée vers le haut 2"/>
          <p:cNvSpPr/>
          <p:nvPr/>
        </p:nvSpPr>
        <p:spPr bwMode="auto">
          <a:xfrm rot="2746046">
            <a:off x="2771800" y="5013176"/>
            <a:ext cx="1800200" cy="864096"/>
          </a:xfrm>
          <a:prstGeom prst="curvedUpArrow">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endParaRPr>
          </a:p>
        </p:txBody>
      </p:sp>
      <p:sp>
        <p:nvSpPr>
          <p:cNvPr id="8" name="Rectangle 2"/>
          <p:cNvSpPr>
            <a:spLocks noGrp="1" noChangeArrowheads="1"/>
          </p:cNvSpPr>
          <p:nvPr>
            <p:ph type="title"/>
          </p:nvPr>
        </p:nvSpPr>
        <p:spPr>
          <a:xfrm>
            <a:off x="-1943100" y="923121"/>
            <a:ext cx="6934200" cy="715963"/>
          </a:xfrm>
        </p:spPr>
        <p:txBody>
          <a:bodyPr/>
          <a:lstStyle/>
          <a:p>
            <a:r>
              <a:rPr lang="en-US" altLang="fr-FR" sz="2200" b="1" dirty="0" err="1">
                <a:solidFill>
                  <a:schemeClr val="accent2"/>
                </a:solidFill>
                <a:latin typeface="Times New Roman" panose="02020603050405020304" pitchFamily="18" charset="0"/>
                <a:cs typeface="Times New Roman" panose="02020603050405020304" pitchFamily="18" charset="0"/>
              </a:rPr>
              <a:t>Définition</a:t>
            </a:r>
            <a:endParaRPr lang="en-US" altLang="fr-FR" sz="2200" b="1" dirty="0">
              <a:solidFill>
                <a:schemeClr val="accent2"/>
              </a:solidFill>
              <a:latin typeface="Times New Roman" panose="02020603050405020304" pitchFamily="18" charset="0"/>
              <a:cs typeface="Times New Roman" panose="02020603050405020304" pitchFamily="18" charset="0"/>
            </a:endParaRPr>
          </a:p>
        </p:txBody>
      </p:sp>
      <p:sp>
        <p:nvSpPr>
          <p:cNvPr id="6" name="Espace réservé de la date 5">
            <a:extLst>
              <a:ext uri="{FF2B5EF4-FFF2-40B4-BE49-F238E27FC236}">
                <a16:creationId xmlns:a16="http://schemas.microsoft.com/office/drawing/2014/main" id="{ECAE0EF2-A0BD-4E7F-8148-1CB1E5A0C4EE}"/>
              </a:ext>
            </a:extLst>
          </p:cNvPr>
          <p:cNvSpPr>
            <a:spLocks noGrp="1"/>
          </p:cNvSpPr>
          <p:nvPr>
            <p:ph type="dt" sz="half" idx="10"/>
          </p:nvPr>
        </p:nvSpPr>
        <p:spPr/>
        <p:txBody>
          <a:bodyPr/>
          <a:lstStyle/>
          <a:p>
            <a:fld id="{F05E3E4C-7A7D-4068-A3F5-5E730DFAF080}" type="datetime1">
              <a:rPr lang="fr-FR" smtClean="0"/>
              <a:t>28/05/2022</a:t>
            </a:fld>
            <a:endParaRPr lang="fr-BE"/>
          </a:p>
        </p:txBody>
      </p:sp>
      <p:sp>
        <p:nvSpPr>
          <p:cNvPr id="9" name="Espace réservé du numéro de diapositive 8">
            <a:extLst>
              <a:ext uri="{FF2B5EF4-FFF2-40B4-BE49-F238E27FC236}">
                <a16:creationId xmlns:a16="http://schemas.microsoft.com/office/drawing/2014/main" id="{CDC4BCF2-772B-4B42-ADFE-95546829465D}"/>
              </a:ext>
            </a:extLst>
          </p:cNvPr>
          <p:cNvSpPr>
            <a:spLocks noGrp="1"/>
          </p:cNvSpPr>
          <p:nvPr>
            <p:ph type="sldNum" sz="quarter" idx="12"/>
          </p:nvPr>
        </p:nvSpPr>
        <p:spPr/>
        <p:txBody>
          <a:bodyPr/>
          <a:lstStyle/>
          <a:p>
            <a:fld id="{CF4668DC-857F-487D-BFFA-8C0CA5037977}" type="slidenum">
              <a:rPr lang="fr-BE" smtClean="0"/>
              <a:t>29</a:t>
            </a:fld>
            <a:endParaRPr lang="fr-BE"/>
          </a:p>
        </p:txBody>
      </p:sp>
      <p:sp>
        <p:nvSpPr>
          <p:cNvPr id="10" name="AutoShape 6">
            <a:extLst>
              <a:ext uri="{FF2B5EF4-FFF2-40B4-BE49-F238E27FC236}">
                <a16:creationId xmlns:a16="http://schemas.microsoft.com/office/drawing/2014/main" id="{8059DB97-BBB3-4F16-8BFA-3AE7D01CCADF}"/>
              </a:ext>
            </a:extLst>
          </p:cNvPr>
          <p:cNvSpPr>
            <a:spLocks noChangeArrowheads="1"/>
          </p:cNvSpPr>
          <p:nvPr/>
        </p:nvSpPr>
        <p:spPr bwMode="auto">
          <a:xfrm>
            <a:off x="0" y="-33787"/>
            <a:ext cx="9144000" cy="792000"/>
          </a:xfrm>
          <a:prstGeom prst="flowChartDocument">
            <a:avLst/>
          </a:prstGeom>
          <a:solidFill>
            <a:srgbClr val="4A7EBB"/>
          </a:solidFill>
          <a:ln w="9525" algn="ctr">
            <a:solidFill>
              <a:schemeClr val="bg1">
                <a:lumMod val="50000"/>
              </a:schemeClr>
            </a:solidFill>
            <a:miter lim="800000"/>
            <a:headEnd/>
            <a:tailEnd/>
          </a:ln>
          <a:effectLst/>
        </p:spPr>
        <p:txBody>
          <a:bodyPr wrap="none" lIns="82468" tIns="41234" rIns="82468" bIns="41234" anchor="ctr"/>
          <a:lstStyle/>
          <a:p>
            <a:pPr algn="ctr" defTabSz="824718" eaLnBrk="0" fontAlgn="base" hangingPunct="0">
              <a:spcBef>
                <a:spcPct val="0"/>
              </a:spcBef>
              <a:spcAft>
                <a:spcPct val="0"/>
              </a:spcAft>
              <a:defRPr/>
            </a:pPr>
            <a:endParaRPr kumimoji="1" lang="en-US" sz="4300" b="1">
              <a:solidFill>
                <a:srgbClr val="000000"/>
              </a:solidFill>
              <a:latin typeface="Agency FB" pitchFamily="34" charset="0"/>
            </a:endParaRPr>
          </a:p>
        </p:txBody>
      </p:sp>
      <p:sp>
        <p:nvSpPr>
          <p:cNvPr id="11" name="Rectangle 10">
            <a:extLst>
              <a:ext uri="{FF2B5EF4-FFF2-40B4-BE49-F238E27FC236}">
                <a16:creationId xmlns:a16="http://schemas.microsoft.com/office/drawing/2014/main" id="{FD347BCA-C48F-49BD-B815-32B05535C584}"/>
              </a:ext>
            </a:extLst>
          </p:cNvPr>
          <p:cNvSpPr/>
          <p:nvPr/>
        </p:nvSpPr>
        <p:spPr>
          <a:xfrm>
            <a:off x="1619672" y="112202"/>
            <a:ext cx="6197168" cy="452605"/>
          </a:xfrm>
          <a:prstGeom prst="rect">
            <a:avLst/>
          </a:prstGeom>
        </p:spPr>
        <p:txBody>
          <a:bodyPr wrap="square" lIns="82468" tIns="41234" rIns="82468" bIns="41234">
            <a:spAutoFit/>
          </a:bodyPr>
          <a:lstStyle/>
          <a:p>
            <a:pPr algn="ctr" defTabSz="824718" fontAlgn="base">
              <a:spcBef>
                <a:spcPct val="0"/>
              </a:spcBef>
              <a:spcAft>
                <a:spcPct val="0"/>
              </a:spcAft>
            </a:pPr>
            <a:r>
              <a:rPr kumimoji="1" lang="en-US" sz="2400" b="1" dirty="0">
                <a:solidFill>
                  <a:schemeClr val="bg1"/>
                </a:solidFill>
                <a:latin typeface="+mj-lt"/>
              </a:rPr>
              <a:t>Les </a:t>
            </a:r>
            <a:r>
              <a:rPr kumimoji="1" lang="en-US" sz="2400" b="1" dirty="0" err="1">
                <a:solidFill>
                  <a:schemeClr val="bg1"/>
                </a:solidFill>
                <a:latin typeface="+mj-lt"/>
              </a:rPr>
              <a:t>moteurs</a:t>
            </a:r>
            <a:r>
              <a:rPr kumimoji="1" lang="en-US" sz="2400" b="1" dirty="0">
                <a:solidFill>
                  <a:schemeClr val="bg1"/>
                </a:solidFill>
                <a:latin typeface="+mj-lt"/>
              </a:rPr>
              <a:t> de </a:t>
            </a:r>
            <a:r>
              <a:rPr kumimoji="1" lang="en-US" sz="2400" b="1" dirty="0" err="1">
                <a:solidFill>
                  <a:schemeClr val="bg1"/>
                </a:solidFill>
                <a:latin typeface="+mj-lt"/>
              </a:rPr>
              <a:t>recommandation</a:t>
            </a:r>
            <a:endParaRPr lang="fr-FR" dirty="0">
              <a:solidFill>
                <a:schemeClr val="bg1"/>
              </a:solidFill>
              <a:latin typeface="+mj-lt"/>
            </a:endParaRPr>
          </a:p>
        </p:txBody>
      </p:sp>
      <p:pic>
        <p:nvPicPr>
          <p:cNvPr id="12" name="Picture 2">
            <a:extLst>
              <a:ext uri="{FF2B5EF4-FFF2-40B4-BE49-F238E27FC236}">
                <a16:creationId xmlns:a16="http://schemas.microsoft.com/office/drawing/2014/main" id="{43B66322-94F0-4990-B2DE-1510DE5E504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981200" y="50504"/>
            <a:ext cx="553534" cy="576000"/>
          </a:xfrm>
          <a:prstGeom prst="rect">
            <a:avLst/>
          </a:prstGeom>
          <a:noFill/>
          <a:ln w="9525">
            <a:noFill/>
            <a:miter lim="800000"/>
            <a:headEnd/>
            <a:tailEnd/>
          </a:ln>
        </p:spPr>
      </p:pic>
    </p:spTree>
    <p:extLst>
      <p:ext uri="{BB962C8B-B14F-4D97-AF65-F5344CB8AC3E}">
        <p14:creationId xmlns:p14="http://schemas.microsoft.com/office/powerpoint/2010/main" val="131190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80">
                                          <p:stCondLst>
                                            <p:cond delay="0"/>
                                          </p:stCondLst>
                                        </p:cTn>
                                        <p:tgtEl>
                                          <p:spTgt spid="3"/>
                                        </p:tgtEl>
                                      </p:cBhvr>
                                    </p:animEffect>
                                    <p:anim calcmode="lin" valueType="num">
                                      <p:cBhvr>
                                        <p:cTn id="1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gtEl>
                                      </p:cBhvr>
                                      <p:to x="100000" y="60000"/>
                                    </p:animScale>
                                    <p:animScale>
                                      <p:cBhvr>
                                        <p:cTn id="20" dur="166" decel="50000">
                                          <p:stCondLst>
                                            <p:cond delay="676"/>
                                          </p:stCondLst>
                                        </p:cTn>
                                        <p:tgtEl>
                                          <p:spTgt spid="3"/>
                                        </p:tgtEl>
                                      </p:cBhvr>
                                      <p:to x="100000" y="100000"/>
                                    </p:animScale>
                                    <p:animScale>
                                      <p:cBhvr>
                                        <p:cTn id="21" dur="26">
                                          <p:stCondLst>
                                            <p:cond delay="1312"/>
                                          </p:stCondLst>
                                        </p:cTn>
                                        <p:tgtEl>
                                          <p:spTgt spid="3"/>
                                        </p:tgtEl>
                                      </p:cBhvr>
                                      <p:to x="100000" y="80000"/>
                                    </p:animScale>
                                    <p:animScale>
                                      <p:cBhvr>
                                        <p:cTn id="22" dur="166" decel="50000">
                                          <p:stCondLst>
                                            <p:cond delay="1338"/>
                                          </p:stCondLst>
                                        </p:cTn>
                                        <p:tgtEl>
                                          <p:spTgt spid="3"/>
                                        </p:tgtEl>
                                      </p:cBhvr>
                                      <p:to x="100000" y="100000"/>
                                    </p:animScale>
                                    <p:animScale>
                                      <p:cBhvr>
                                        <p:cTn id="23" dur="26">
                                          <p:stCondLst>
                                            <p:cond delay="1642"/>
                                          </p:stCondLst>
                                        </p:cTn>
                                        <p:tgtEl>
                                          <p:spTgt spid="3"/>
                                        </p:tgtEl>
                                      </p:cBhvr>
                                      <p:to x="100000" y="90000"/>
                                    </p:animScale>
                                    <p:animScale>
                                      <p:cBhvr>
                                        <p:cTn id="24" dur="166" decel="50000">
                                          <p:stCondLst>
                                            <p:cond delay="1668"/>
                                          </p:stCondLst>
                                        </p:cTn>
                                        <p:tgtEl>
                                          <p:spTgt spid="3"/>
                                        </p:tgtEl>
                                      </p:cBhvr>
                                      <p:to x="100000" y="100000"/>
                                    </p:animScale>
                                    <p:animScale>
                                      <p:cBhvr>
                                        <p:cTn id="25" dur="26">
                                          <p:stCondLst>
                                            <p:cond delay="1808"/>
                                          </p:stCondLst>
                                        </p:cTn>
                                        <p:tgtEl>
                                          <p:spTgt spid="3"/>
                                        </p:tgtEl>
                                      </p:cBhvr>
                                      <p:to x="100000" y="95000"/>
                                    </p:animScale>
                                    <p:animScale>
                                      <p:cBhvr>
                                        <p:cTn id="26" dur="166" decel="50000">
                                          <p:stCondLst>
                                            <p:cond delay="1834"/>
                                          </p:stCondLst>
                                        </p:cTn>
                                        <p:tgtEl>
                                          <p:spTgt spid="3"/>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1040619" y="1916944"/>
            <a:ext cx="7072330" cy="3960440"/>
          </a:xfrm>
        </p:spPr>
        <p:txBody>
          <a:bodyPr/>
          <a:lstStyle/>
          <a:p>
            <a:pPr marL="0" indent="0" algn="just">
              <a:lnSpc>
                <a:spcPct val="80000"/>
              </a:lnSpc>
              <a:buNone/>
            </a:pPr>
            <a:r>
              <a:rPr lang="fr-FR" sz="2200" dirty="0">
                <a:solidFill>
                  <a:schemeClr val="tx1"/>
                </a:solidFill>
                <a:latin typeface="Times New Roman" panose="02020603050405020304" pitchFamily="18" charset="0"/>
                <a:cs typeface="Times New Roman" panose="02020603050405020304" pitchFamily="18" charset="0"/>
              </a:rPr>
              <a:t>Un </a:t>
            </a:r>
            <a:r>
              <a:rPr lang="fr-FR" sz="2200" b="1" dirty="0">
                <a:solidFill>
                  <a:schemeClr val="tx1"/>
                </a:solidFill>
                <a:latin typeface="Times New Roman" panose="02020603050405020304" pitchFamily="18" charset="0"/>
                <a:cs typeface="Times New Roman" panose="02020603050405020304" pitchFamily="18" charset="0"/>
              </a:rPr>
              <a:t>système de recommandation</a:t>
            </a:r>
            <a:r>
              <a:rPr lang="fr-FR" sz="2200" dirty="0">
                <a:solidFill>
                  <a:schemeClr val="tx1"/>
                </a:solidFill>
                <a:latin typeface="Times New Roman" panose="02020603050405020304" pitchFamily="18" charset="0"/>
                <a:cs typeface="Times New Roman" panose="02020603050405020304" pitchFamily="18" charset="0"/>
              </a:rPr>
              <a:t> est une forme spécifique de filtrage de l'information (SI) visant à présenter les éléments d'information (films, musique, livres, news, images, pages Web, etc.) qui sont susceptibles d'intéresser l'utilisateur. Généralement, un système de recommandation permet de comparer le profil d'un utilisateur à certaines caractéristiques de référence, et cherche à prédire l'« avis » que donnerait un utilisateur.</a:t>
            </a:r>
          </a:p>
          <a:p>
            <a:pPr marL="0" indent="0" algn="just">
              <a:lnSpc>
                <a:spcPct val="80000"/>
              </a:lnSpc>
              <a:buNone/>
            </a:pPr>
            <a:endParaRPr lang="fr-FR" sz="2200" dirty="0">
              <a:solidFill>
                <a:schemeClr val="tx1"/>
              </a:solidFill>
              <a:latin typeface="Times New Roman" panose="02020603050405020304" pitchFamily="18" charset="0"/>
              <a:cs typeface="Times New Roman" panose="02020603050405020304" pitchFamily="18" charset="0"/>
            </a:endParaRPr>
          </a:p>
          <a:p>
            <a:pPr marL="0" indent="0" algn="just">
              <a:lnSpc>
                <a:spcPct val="80000"/>
              </a:lnSpc>
              <a:buNone/>
            </a:pPr>
            <a:r>
              <a:rPr lang="fr-FR" sz="2200" b="1" dirty="0">
                <a:solidFill>
                  <a:schemeClr val="tx2"/>
                </a:solidFill>
                <a:latin typeface="Times New Roman" panose="02020603050405020304" pitchFamily="18" charset="0"/>
                <a:cs typeface="Times New Roman" panose="02020603050405020304" pitchFamily="18" charset="0"/>
              </a:rPr>
              <a:t>Source: </a:t>
            </a:r>
            <a:r>
              <a:rPr lang="fr-FR" sz="2200" dirty="0" err="1">
                <a:solidFill>
                  <a:schemeClr val="tx1"/>
                </a:solidFill>
                <a:latin typeface="Times New Roman" panose="02020603050405020304" pitchFamily="18" charset="0"/>
                <a:cs typeface="Times New Roman" panose="02020603050405020304" pitchFamily="18" charset="0"/>
              </a:rPr>
              <a:t>Kembellec</a:t>
            </a:r>
            <a:r>
              <a:rPr lang="fr-FR" sz="2200" dirty="0">
                <a:solidFill>
                  <a:schemeClr val="tx1"/>
                </a:solidFill>
                <a:latin typeface="Times New Roman" panose="02020603050405020304" pitchFamily="18" charset="0"/>
                <a:cs typeface="Times New Roman" panose="02020603050405020304" pitchFamily="18" charset="0"/>
              </a:rPr>
              <a:t> </a:t>
            </a:r>
            <a:r>
              <a:rPr lang="fr-FR" sz="2200" dirty="0" err="1">
                <a:solidFill>
                  <a:schemeClr val="tx1"/>
                </a:solidFill>
                <a:latin typeface="Times New Roman" panose="02020603050405020304" pitchFamily="18" charset="0"/>
                <a:cs typeface="Times New Roman" panose="02020603050405020304" pitchFamily="18" charset="0"/>
              </a:rPr>
              <a:t>Gerard</a:t>
            </a:r>
            <a:r>
              <a:rPr lang="fr-FR" sz="2200" dirty="0">
                <a:solidFill>
                  <a:schemeClr val="tx1"/>
                </a:solidFill>
                <a:latin typeface="Times New Roman" panose="02020603050405020304" pitchFamily="18" charset="0"/>
                <a:cs typeface="Times New Roman" panose="02020603050405020304" pitchFamily="18" charset="0"/>
              </a:rPr>
              <a:t>, </a:t>
            </a:r>
            <a:r>
              <a:rPr lang="fr-FR" sz="2200" dirty="0" err="1">
                <a:solidFill>
                  <a:schemeClr val="tx1"/>
                </a:solidFill>
                <a:latin typeface="Times New Roman" panose="02020603050405020304" pitchFamily="18" charset="0"/>
                <a:cs typeface="Times New Roman" panose="02020603050405020304" pitchFamily="18" charset="0"/>
              </a:rPr>
              <a:t>Chartron</a:t>
            </a:r>
            <a:r>
              <a:rPr lang="fr-FR" sz="2200" dirty="0">
                <a:solidFill>
                  <a:schemeClr val="tx1"/>
                </a:solidFill>
                <a:latin typeface="Times New Roman" panose="02020603050405020304" pitchFamily="18" charset="0"/>
                <a:cs typeface="Times New Roman" panose="02020603050405020304" pitchFamily="18" charset="0"/>
              </a:rPr>
              <a:t> Ghislaine, Saleh Imad. Les moteurs et systèmes de recommandation. Paris : ISTE éditions, 2014.</a:t>
            </a:r>
          </a:p>
          <a:p>
            <a:pPr>
              <a:lnSpc>
                <a:spcPct val="80000"/>
              </a:lnSpc>
            </a:pPr>
            <a:endParaRPr lang="en-US" altLang="fr-FR" sz="2200" dirty="0">
              <a:solidFill>
                <a:schemeClr val="tx1"/>
              </a:solidFill>
              <a:latin typeface="Times New Roman" panose="02020603050405020304" pitchFamily="18" charset="0"/>
              <a:cs typeface="Times New Roman" panose="02020603050405020304" pitchFamily="18" charset="0"/>
            </a:endParaRPr>
          </a:p>
        </p:txBody>
      </p:sp>
      <p:sp>
        <p:nvSpPr>
          <p:cNvPr id="3" name="Espace réservé de la date 2">
            <a:extLst>
              <a:ext uri="{FF2B5EF4-FFF2-40B4-BE49-F238E27FC236}">
                <a16:creationId xmlns:a16="http://schemas.microsoft.com/office/drawing/2014/main" id="{00B58FEE-7533-4BED-9988-B0BBADF44EED}"/>
              </a:ext>
            </a:extLst>
          </p:cNvPr>
          <p:cNvSpPr>
            <a:spLocks noGrp="1"/>
          </p:cNvSpPr>
          <p:nvPr>
            <p:ph type="dt" sz="half" idx="10"/>
          </p:nvPr>
        </p:nvSpPr>
        <p:spPr/>
        <p:txBody>
          <a:bodyPr/>
          <a:lstStyle/>
          <a:p>
            <a:fld id="{84267E9C-0B15-4C3D-BC5B-5A04245602F2}" type="datetime1">
              <a:rPr lang="fr-FR" smtClean="0"/>
              <a:t>28/05/2022</a:t>
            </a:fld>
            <a:endParaRPr lang="fr-BE"/>
          </a:p>
        </p:txBody>
      </p:sp>
      <p:sp>
        <p:nvSpPr>
          <p:cNvPr id="4" name="Espace réservé du numéro de diapositive 3">
            <a:extLst>
              <a:ext uri="{FF2B5EF4-FFF2-40B4-BE49-F238E27FC236}">
                <a16:creationId xmlns:a16="http://schemas.microsoft.com/office/drawing/2014/main" id="{FE1E16B2-9F57-4AE7-9E31-73081F4E28E7}"/>
              </a:ext>
            </a:extLst>
          </p:cNvPr>
          <p:cNvSpPr>
            <a:spLocks noGrp="1"/>
          </p:cNvSpPr>
          <p:nvPr>
            <p:ph type="sldNum" sz="quarter" idx="12"/>
          </p:nvPr>
        </p:nvSpPr>
        <p:spPr/>
        <p:txBody>
          <a:bodyPr/>
          <a:lstStyle/>
          <a:p>
            <a:fld id="{CF4668DC-857F-487D-BFFA-8C0CA5037977}" type="slidenum">
              <a:rPr lang="fr-BE" smtClean="0"/>
              <a:t>3</a:t>
            </a:fld>
            <a:endParaRPr lang="fr-BE"/>
          </a:p>
        </p:txBody>
      </p:sp>
      <p:sp>
        <p:nvSpPr>
          <p:cNvPr id="6" name="Titre 5">
            <a:extLst>
              <a:ext uri="{FF2B5EF4-FFF2-40B4-BE49-F238E27FC236}">
                <a16:creationId xmlns:a16="http://schemas.microsoft.com/office/drawing/2014/main" id="{7942792D-DF8A-41CB-A3A7-20048E603AA9}"/>
              </a:ext>
            </a:extLst>
          </p:cNvPr>
          <p:cNvSpPr>
            <a:spLocks noGrp="1"/>
          </p:cNvSpPr>
          <p:nvPr>
            <p:ph type="title"/>
          </p:nvPr>
        </p:nvSpPr>
        <p:spPr/>
        <p:txBody>
          <a:bodyPr/>
          <a:lstStyle/>
          <a:p>
            <a:endParaRPr lang="fr-FR" dirty="0"/>
          </a:p>
        </p:txBody>
      </p:sp>
      <p:sp>
        <p:nvSpPr>
          <p:cNvPr id="13" name="AutoShape 6">
            <a:extLst>
              <a:ext uri="{FF2B5EF4-FFF2-40B4-BE49-F238E27FC236}">
                <a16:creationId xmlns:a16="http://schemas.microsoft.com/office/drawing/2014/main" id="{FA5C8E4F-EAC9-483F-A001-9D82619A8A15}"/>
              </a:ext>
            </a:extLst>
          </p:cNvPr>
          <p:cNvSpPr>
            <a:spLocks noChangeArrowheads="1"/>
          </p:cNvSpPr>
          <p:nvPr/>
        </p:nvSpPr>
        <p:spPr bwMode="auto">
          <a:xfrm>
            <a:off x="0" y="16115"/>
            <a:ext cx="9144000" cy="792000"/>
          </a:xfrm>
          <a:prstGeom prst="flowChartDocument">
            <a:avLst/>
          </a:prstGeom>
          <a:solidFill>
            <a:srgbClr val="4A7EBB"/>
          </a:solidFill>
          <a:ln w="9525" algn="ctr">
            <a:solidFill>
              <a:schemeClr val="bg1">
                <a:lumMod val="50000"/>
              </a:schemeClr>
            </a:solidFill>
            <a:miter lim="800000"/>
            <a:headEnd/>
            <a:tailEnd/>
          </a:ln>
          <a:effectLst/>
        </p:spPr>
        <p:txBody>
          <a:bodyPr wrap="none" lIns="82468" tIns="41234" rIns="82468" bIns="41234" anchor="ctr"/>
          <a:lstStyle/>
          <a:p>
            <a:pPr algn="ctr" defTabSz="824718" eaLnBrk="0" fontAlgn="base" hangingPunct="0">
              <a:spcBef>
                <a:spcPct val="0"/>
              </a:spcBef>
              <a:spcAft>
                <a:spcPct val="0"/>
              </a:spcAft>
              <a:defRPr/>
            </a:pPr>
            <a:endParaRPr kumimoji="1" lang="en-US" sz="4300" b="1">
              <a:solidFill>
                <a:srgbClr val="000000"/>
              </a:solidFill>
              <a:latin typeface="Agency FB" pitchFamily="34" charset="0"/>
            </a:endParaRPr>
          </a:p>
        </p:txBody>
      </p:sp>
      <p:pic>
        <p:nvPicPr>
          <p:cNvPr id="14" name="Picture 2">
            <a:extLst>
              <a:ext uri="{FF2B5EF4-FFF2-40B4-BE49-F238E27FC236}">
                <a16:creationId xmlns:a16="http://schemas.microsoft.com/office/drawing/2014/main" id="{D27C5EAF-8C64-4229-879C-151B4708343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08159" y="88315"/>
            <a:ext cx="553534" cy="576000"/>
          </a:xfrm>
          <a:prstGeom prst="rect">
            <a:avLst/>
          </a:prstGeom>
          <a:noFill/>
          <a:ln w="9525">
            <a:noFill/>
            <a:miter lim="800000"/>
            <a:headEnd/>
            <a:tailEnd/>
          </a:ln>
        </p:spPr>
      </p:pic>
      <p:sp>
        <p:nvSpPr>
          <p:cNvPr id="15" name="Rectangle 14">
            <a:extLst>
              <a:ext uri="{FF2B5EF4-FFF2-40B4-BE49-F238E27FC236}">
                <a16:creationId xmlns:a16="http://schemas.microsoft.com/office/drawing/2014/main" id="{796897BE-E7CB-4485-8324-EB887EC40F1E}"/>
              </a:ext>
            </a:extLst>
          </p:cNvPr>
          <p:cNvSpPr/>
          <p:nvPr/>
        </p:nvSpPr>
        <p:spPr>
          <a:xfrm>
            <a:off x="2623304" y="185812"/>
            <a:ext cx="4419212" cy="452605"/>
          </a:xfrm>
          <a:prstGeom prst="rect">
            <a:avLst/>
          </a:prstGeom>
        </p:spPr>
        <p:txBody>
          <a:bodyPr wrap="square" lIns="82468" tIns="41234" rIns="82468" bIns="41234">
            <a:spAutoFit/>
          </a:bodyPr>
          <a:lstStyle/>
          <a:p>
            <a:pPr algn="ctr" defTabSz="824718" fontAlgn="base">
              <a:spcBef>
                <a:spcPct val="0"/>
              </a:spcBef>
              <a:spcAft>
                <a:spcPct val="0"/>
              </a:spcAft>
            </a:pPr>
            <a:r>
              <a:rPr kumimoji="1" lang="en-US" sz="2400" b="1" dirty="0" err="1">
                <a:solidFill>
                  <a:schemeClr val="bg1"/>
                </a:solidFill>
                <a:latin typeface="+mj-lt"/>
              </a:rPr>
              <a:t>Définition</a:t>
            </a:r>
            <a:r>
              <a:rPr kumimoji="1" lang="en-US" sz="2400" b="1" dirty="0">
                <a:solidFill>
                  <a:schemeClr val="bg1"/>
                </a:solidFill>
                <a:latin typeface="+mj-lt"/>
              </a:rPr>
              <a:t> du SR</a:t>
            </a:r>
            <a:endParaRPr lang="fr-FR" dirty="0">
              <a:solidFill>
                <a:schemeClr val="bg1"/>
              </a:solidFill>
              <a:latin typeface="+mj-lt"/>
            </a:endParaRPr>
          </a:p>
        </p:txBody>
      </p:sp>
    </p:spTree>
    <p:extLst>
      <p:ext uri="{BB962C8B-B14F-4D97-AF65-F5344CB8AC3E}">
        <p14:creationId xmlns:p14="http://schemas.microsoft.com/office/powerpoint/2010/main" val="1399354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2.wp.com/blog.businessdecision.com/wp-content/uploads/2016/02/1-transformation-digitale-usages.jpg"/>
          <p:cNvPicPr>
            <a:picLocks noGrp="1" noChangeAspect="1" noChangeArrowheads="1"/>
          </p:cNvPicPr>
          <p:nvPr>
            <p:ph idx="1"/>
          </p:nvPr>
        </p:nvPicPr>
        <p:blipFill>
          <a:blip r:embed="rId3"/>
          <a:srcRect/>
          <a:stretch>
            <a:fillRect/>
          </a:stretch>
        </p:blipFill>
        <p:spPr bwMode="auto">
          <a:xfrm>
            <a:off x="1043608" y="1640473"/>
            <a:ext cx="6768975" cy="4379812"/>
          </a:xfrm>
          <a:prstGeom prst="rect">
            <a:avLst/>
          </a:prstGeom>
          <a:noFill/>
        </p:spPr>
      </p:pic>
      <p:sp>
        <p:nvSpPr>
          <p:cNvPr id="5" name="Rectangle 2"/>
          <p:cNvSpPr>
            <a:spLocks noGrp="1" noChangeArrowheads="1"/>
          </p:cNvSpPr>
          <p:nvPr>
            <p:ph type="title"/>
          </p:nvPr>
        </p:nvSpPr>
        <p:spPr>
          <a:xfrm>
            <a:off x="1043608" y="872103"/>
            <a:ext cx="6934200" cy="715963"/>
          </a:xfrm>
        </p:spPr>
        <p:txBody>
          <a:bodyPr/>
          <a:lstStyle/>
          <a:p>
            <a:r>
              <a:rPr lang="en-US" altLang="fr-FR" sz="2200" b="1" dirty="0">
                <a:solidFill>
                  <a:schemeClr val="accent2"/>
                </a:solidFill>
                <a:latin typeface="Times New Roman" panose="02020603050405020304" pitchFamily="18" charset="0"/>
                <a:cs typeface="Times New Roman" panose="02020603050405020304" pitchFamily="18" charset="0"/>
              </a:rPr>
              <a:t>- Data et </a:t>
            </a:r>
            <a:r>
              <a:rPr lang="en-US" altLang="fr-FR" sz="2200" b="1" dirty="0" err="1">
                <a:solidFill>
                  <a:schemeClr val="accent2"/>
                </a:solidFill>
                <a:latin typeface="Times New Roman" panose="02020603050405020304" pitchFamily="18" charset="0"/>
                <a:cs typeface="Times New Roman" panose="02020603050405020304" pitchFamily="18" charset="0"/>
              </a:rPr>
              <a:t>valeur</a:t>
            </a:r>
            <a:r>
              <a:rPr lang="en-US" altLang="fr-FR" sz="2200" b="1" dirty="0">
                <a:solidFill>
                  <a:schemeClr val="accent2"/>
                </a:solidFill>
                <a:latin typeface="Times New Roman" panose="02020603050405020304" pitchFamily="18" charset="0"/>
                <a:cs typeface="Times New Roman" panose="02020603050405020304" pitchFamily="18" charset="0"/>
              </a:rPr>
              <a:t> des </a:t>
            </a:r>
            <a:r>
              <a:rPr lang="en-US" altLang="fr-FR" sz="2200" b="1" dirty="0" err="1">
                <a:solidFill>
                  <a:schemeClr val="accent2"/>
                </a:solidFill>
                <a:latin typeface="Times New Roman" panose="02020603050405020304" pitchFamily="18" charset="0"/>
                <a:cs typeface="Times New Roman" panose="02020603050405020304" pitchFamily="18" charset="0"/>
              </a:rPr>
              <a:t>moteurs</a:t>
            </a:r>
            <a:r>
              <a:rPr lang="en-US" altLang="fr-FR" sz="2200" b="1" dirty="0">
                <a:solidFill>
                  <a:schemeClr val="accent2"/>
                </a:solidFill>
                <a:latin typeface="Times New Roman" panose="02020603050405020304" pitchFamily="18" charset="0"/>
                <a:cs typeface="Times New Roman" panose="02020603050405020304" pitchFamily="18" charset="0"/>
              </a:rPr>
              <a:t> de </a:t>
            </a:r>
            <a:r>
              <a:rPr lang="en-US" altLang="fr-FR" sz="2200" b="1" dirty="0" err="1">
                <a:solidFill>
                  <a:schemeClr val="accent2"/>
                </a:solidFill>
                <a:latin typeface="Times New Roman" panose="02020603050405020304" pitchFamily="18" charset="0"/>
                <a:cs typeface="Times New Roman" panose="02020603050405020304" pitchFamily="18" charset="0"/>
              </a:rPr>
              <a:t>recommandations</a:t>
            </a:r>
            <a:endParaRPr lang="en-US" altLang="fr-FR" sz="2200" b="1" dirty="0">
              <a:solidFill>
                <a:schemeClr val="accent2"/>
              </a:solidFill>
              <a:latin typeface="Times New Roman" panose="02020603050405020304" pitchFamily="18" charset="0"/>
              <a:cs typeface="Times New Roman" panose="02020603050405020304" pitchFamily="18" charset="0"/>
            </a:endParaRPr>
          </a:p>
        </p:txBody>
      </p:sp>
      <p:sp>
        <p:nvSpPr>
          <p:cNvPr id="6" name="Rectangle 5"/>
          <p:cNvSpPr/>
          <p:nvPr/>
        </p:nvSpPr>
        <p:spPr>
          <a:xfrm>
            <a:off x="1195793" y="5978260"/>
            <a:ext cx="7429520" cy="523220"/>
          </a:xfrm>
          <a:prstGeom prst="rect">
            <a:avLst/>
          </a:prstGeom>
        </p:spPr>
        <p:txBody>
          <a:bodyPr wrap="square">
            <a:spAutoFit/>
          </a:bodyPr>
          <a:lstStyle/>
          <a:p>
            <a:pPr algn="l"/>
            <a:r>
              <a:rPr lang="fr-FR" sz="1400" b="1" dirty="0">
                <a:solidFill>
                  <a:schemeClr val="tx2"/>
                </a:solidFill>
              </a:rPr>
              <a:t>Source</a:t>
            </a:r>
            <a:r>
              <a:rPr lang="fr-FR" sz="1400" dirty="0">
                <a:solidFill>
                  <a:schemeClr val="tx2"/>
                </a:solidFill>
              </a:rPr>
              <a:t>:</a:t>
            </a:r>
            <a:r>
              <a:rPr lang="fr-FR" sz="1400" dirty="0"/>
              <a:t> </a:t>
            </a:r>
            <a:r>
              <a:rPr lang="fr-FR" sz="1400" dirty="0">
                <a:hlinkClick r:id="rId4"/>
              </a:rPr>
              <a:t>http://blog.businessdecision.com/digital/2016/02/moteur-de-recommandation-temps-reel-le-graal-du-marketing-digital/</a:t>
            </a:r>
            <a:r>
              <a:rPr lang="fr-FR" sz="1400" dirty="0"/>
              <a:t> (Consulté le 22 Mai 2021)</a:t>
            </a:r>
          </a:p>
        </p:txBody>
      </p:sp>
      <p:sp>
        <p:nvSpPr>
          <p:cNvPr id="3" name="Espace réservé de la date 2">
            <a:extLst>
              <a:ext uri="{FF2B5EF4-FFF2-40B4-BE49-F238E27FC236}">
                <a16:creationId xmlns:a16="http://schemas.microsoft.com/office/drawing/2014/main" id="{96FF4DB9-4B5D-4879-91B1-328DE6608229}"/>
              </a:ext>
            </a:extLst>
          </p:cNvPr>
          <p:cNvSpPr>
            <a:spLocks noGrp="1"/>
          </p:cNvSpPr>
          <p:nvPr>
            <p:ph type="dt" sz="half" idx="10"/>
          </p:nvPr>
        </p:nvSpPr>
        <p:spPr/>
        <p:txBody>
          <a:bodyPr/>
          <a:lstStyle/>
          <a:p>
            <a:fld id="{675E4A61-8674-48B6-AD59-4C71F45CAB59}" type="datetime1">
              <a:rPr lang="fr-FR" smtClean="0"/>
              <a:t>28/05/2022</a:t>
            </a:fld>
            <a:endParaRPr lang="fr-BE"/>
          </a:p>
        </p:txBody>
      </p:sp>
      <p:sp>
        <p:nvSpPr>
          <p:cNvPr id="8" name="Espace réservé du numéro de diapositive 7">
            <a:extLst>
              <a:ext uri="{FF2B5EF4-FFF2-40B4-BE49-F238E27FC236}">
                <a16:creationId xmlns:a16="http://schemas.microsoft.com/office/drawing/2014/main" id="{9B88EBF2-32A2-4CB1-9378-4CAE7EF1A506}"/>
              </a:ext>
            </a:extLst>
          </p:cNvPr>
          <p:cNvSpPr>
            <a:spLocks noGrp="1"/>
          </p:cNvSpPr>
          <p:nvPr>
            <p:ph type="sldNum" sz="quarter" idx="12"/>
          </p:nvPr>
        </p:nvSpPr>
        <p:spPr/>
        <p:txBody>
          <a:bodyPr/>
          <a:lstStyle/>
          <a:p>
            <a:fld id="{CF4668DC-857F-487D-BFFA-8C0CA5037977}" type="slidenum">
              <a:rPr lang="fr-BE" smtClean="0"/>
              <a:t>30</a:t>
            </a:fld>
            <a:endParaRPr lang="fr-BE" dirty="0"/>
          </a:p>
        </p:txBody>
      </p:sp>
      <p:sp>
        <p:nvSpPr>
          <p:cNvPr id="9" name="AutoShape 6">
            <a:extLst>
              <a:ext uri="{FF2B5EF4-FFF2-40B4-BE49-F238E27FC236}">
                <a16:creationId xmlns:a16="http://schemas.microsoft.com/office/drawing/2014/main" id="{8AA4F554-325A-4666-BF91-9AF5F5ABFCB6}"/>
              </a:ext>
            </a:extLst>
          </p:cNvPr>
          <p:cNvSpPr>
            <a:spLocks noChangeArrowheads="1"/>
          </p:cNvSpPr>
          <p:nvPr/>
        </p:nvSpPr>
        <p:spPr bwMode="auto">
          <a:xfrm>
            <a:off x="0" y="-33787"/>
            <a:ext cx="9144000" cy="792000"/>
          </a:xfrm>
          <a:prstGeom prst="flowChartDocument">
            <a:avLst/>
          </a:prstGeom>
          <a:solidFill>
            <a:srgbClr val="4A7EBB"/>
          </a:solidFill>
          <a:ln w="9525" algn="ctr">
            <a:solidFill>
              <a:schemeClr val="bg1">
                <a:lumMod val="50000"/>
              </a:schemeClr>
            </a:solidFill>
            <a:miter lim="800000"/>
            <a:headEnd/>
            <a:tailEnd/>
          </a:ln>
          <a:effectLst/>
        </p:spPr>
        <p:txBody>
          <a:bodyPr wrap="none" lIns="82468" tIns="41234" rIns="82468" bIns="41234" anchor="ctr"/>
          <a:lstStyle/>
          <a:p>
            <a:pPr algn="ctr" defTabSz="824718" eaLnBrk="0" fontAlgn="base" hangingPunct="0">
              <a:spcBef>
                <a:spcPct val="0"/>
              </a:spcBef>
              <a:spcAft>
                <a:spcPct val="0"/>
              </a:spcAft>
              <a:defRPr/>
            </a:pPr>
            <a:endParaRPr kumimoji="1" lang="en-US" sz="4300" b="1">
              <a:solidFill>
                <a:srgbClr val="000000"/>
              </a:solidFill>
              <a:latin typeface="Agency FB" pitchFamily="34" charset="0"/>
            </a:endParaRPr>
          </a:p>
        </p:txBody>
      </p:sp>
      <p:sp>
        <p:nvSpPr>
          <p:cNvPr id="10" name="Rectangle 9">
            <a:extLst>
              <a:ext uri="{FF2B5EF4-FFF2-40B4-BE49-F238E27FC236}">
                <a16:creationId xmlns:a16="http://schemas.microsoft.com/office/drawing/2014/main" id="{7C503B8C-4D81-418B-969D-A14F3F6ADC71}"/>
              </a:ext>
            </a:extLst>
          </p:cNvPr>
          <p:cNvSpPr/>
          <p:nvPr/>
        </p:nvSpPr>
        <p:spPr>
          <a:xfrm>
            <a:off x="1619672" y="112202"/>
            <a:ext cx="6197168" cy="452605"/>
          </a:xfrm>
          <a:prstGeom prst="rect">
            <a:avLst/>
          </a:prstGeom>
        </p:spPr>
        <p:txBody>
          <a:bodyPr wrap="square" lIns="82468" tIns="41234" rIns="82468" bIns="41234">
            <a:spAutoFit/>
          </a:bodyPr>
          <a:lstStyle/>
          <a:p>
            <a:pPr algn="ctr" defTabSz="824718" fontAlgn="base">
              <a:spcBef>
                <a:spcPct val="0"/>
              </a:spcBef>
              <a:spcAft>
                <a:spcPct val="0"/>
              </a:spcAft>
            </a:pPr>
            <a:r>
              <a:rPr kumimoji="1" lang="en-US" sz="2400" b="1" dirty="0">
                <a:solidFill>
                  <a:schemeClr val="bg1"/>
                </a:solidFill>
                <a:latin typeface="+mj-lt"/>
              </a:rPr>
              <a:t>Les </a:t>
            </a:r>
            <a:r>
              <a:rPr kumimoji="1" lang="en-US" sz="2400" b="1" dirty="0" err="1">
                <a:solidFill>
                  <a:schemeClr val="bg1"/>
                </a:solidFill>
                <a:latin typeface="+mj-lt"/>
              </a:rPr>
              <a:t>moteurs</a:t>
            </a:r>
            <a:r>
              <a:rPr kumimoji="1" lang="en-US" sz="2400" b="1" dirty="0">
                <a:solidFill>
                  <a:schemeClr val="bg1"/>
                </a:solidFill>
                <a:latin typeface="+mj-lt"/>
              </a:rPr>
              <a:t> de </a:t>
            </a:r>
            <a:r>
              <a:rPr kumimoji="1" lang="en-US" sz="2400" b="1" dirty="0" err="1">
                <a:solidFill>
                  <a:schemeClr val="bg1"/>
                </a:solidFill>
                <a:latin typeface="+mj-lt"/>
              </a:rPr>
              <a:t>recommandation</a:t>
            </a:r>
            <a:endParaRPr lang="fr-FR" dirty="0">
              <a:solidFill>
                <a:schemeClr val="bg1"/>
              </a:solidFill>
              <a:latin typeface="+mj-lt"/>
            </a:endParaRPr>
          </a:p>
        </p:txBody>
      </p:sp>
      <p:pic>
        <p:nvPicPr>
          <p:cNvPr id="11" name="Picture 2">
            <a:extLst>
              <a:ext uri="{FF2B5EF4-FFF2-40B4-BE49-F238E27FC236}">
                <a16:creationId xmlns:a16="http://schemas.microsoft.com/office/drawing/2014/main" id="{4F1B74F3-509D-4302-8B8A-20293AE69E1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981200" y="50504"/>
            <a:ext cx="553534" cy="576000"/>
          </a:xfrm>
          <a:prstGeom prst="rect">
            <a:avLst/>
          </a:prstGeom>
          <a:noFill/>
          <a:ln w="9525">
            <a:noFill/>
            <a:miter lim="800000"/>
            <a:headEnd/>
            <a:tailEnd/>
          </a:ln>
        </p:spPr>
      </p:pic>
    </p:spTree>
    <p:extLst>
      <p:ext uri="{BB962C8B-B14F-4D97-AF65-F5344CB8AC3E}">
        <p14:creationId xmlns:p14="http://schemas.microsoft.com/office/powerpoint/2010/main" val="92488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000"/>
                                        <p:tgtEl>
                                          <p:spTgt spid="6"/>
                                        </p:tgtEl>
                                      </p:cBhvr>
                                    </p:animEffect>
                                    <p:anim calcmode="lin" valueType="num">
                                      <p:cBhvr>
                                        <p:cTn id="19" dur="2000" fill="hold"/>
                                        <p:tgtEl>
                                          <p:spTgt spid="6"/>
                                        </p:tgtEl>
                                        <p:attrNameLst>
                                          <p:attrName>ppt_w</p:attrName>
                                        </p:attrNameLst>
                                      </p:cBhvr>
                                      <p:tavLst>
                                        <p:tav tm="0" fmla="#ppt_w*sin(2.5*pi*$)">
                                          <p:val>
                                            <p:fltVal val="0"/>
                                          </p:val>
                                        </p:tav>
                                        <p:tav tm="100000">
                                          <p:val>
                                            <p:fltVal val="1"/>
                                          </p:val>
                                        </p:tav>
                                      </p:tavLst>
                                    </p:anim>
                                    <p:anim calcmode="lin" valueType="num">
                                      <p:cBhvr>
                                        <p:cTn id="20"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2783239771"/>
              </p:ext>
            </p:extLst>
          </p:nvPr>
        </p:nvGraphicFramePr>
        <p:xfrm>
          <a:off x="1295400" y="1845638"/>
          <a:ext cx="6553200" cy="3960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2"/>
          <p:cNvSpPr>
            <a:spLocks noGrp="1" noChangeArrowheads="1"/>
          </p:cNvSpPr>
          <p:nvPr>
            <p:ph type="title"/>
          </p:nvPr>
        </p:nvSpPr>
        <p:spPr>
          <a:xfrm>
            <a:off x="323528" y="1051549"/>
            <a:ext cx="6934200" cy="715963"/>
          </a:xfrm>
        </p:spPr>
        <p:txBody>
          <a:bodyPr/>
          <a:lstStyle/>
          <a:p>
            <a:r>
              <a:rPr lang="en-US" altLang="fr-FR" sz="2200" b="1" dirty="0">
                <a:solidFill>
                  <a:srgbClr val="C00000"/>
                </a:solidFill>
                <a:latin typeface="Times New Roman" panose="02020603050405020304" pitchFamily="18" charset="0"/>
                <a:cs typeface="Times New Roman" panose="02020603050405020304" pitchFamily="18" charset="0"/>
              </a:rPr>
              <a:t>-</a:t>
            </a:r>
            <a:r>
              <a:rPr lang="en-US" altLang="fr-FR" sz="2200" b="1" dirty="0" err="1">
                <a:solidFill>
                  <a:srgbClr val="C00000"/>
                </a:solidFill>
                <a:latin typeface="Times New Roman" panose="02020603050405020304" pitchFamily="18" charset="0"/>
                <a:cs typeface="Times New Roman" panose="02020603050405020304" pitchFamily="18" charset="0"/>
              </a:rPr>
              <a:t>Processus</a:t>
            </a:r>
            <a:r>
              <a:rPr lang="en-US" altLang="fr-FR" sz="2200" b="1" dirty="0">
                <a:solidFill>
                  <a:srgbClr val="C00000"/>
                </a:solidFill>
                <a:latin typeface="Times New Roman" panose="02020603050405020304" pitchFamily="18" charset="0"/>
                <a:cs typeface="Times New Roman" panose="02020603050405020304" pitchFamily="18" charset="0"/>
              </a:rPr>
              <a:t> des </a:t>
            </a:r>
            <a:r>
              <a:rPr lang="en-US" altLang="fr-FR" sz="2200" b="1" dirty="0" err="1">
                <a:solidFill>
                  <a:srgbClr val="C00000"/>
                </a:solidFill>
                <a:latin typeface="Times New Roman" panose="02020603050405020304" pitchFamily="18" charset="0"/>
                <a:cs typeface="Times New Roman" panose="02020603050405020304" pitchFamily="18" charset="0"/>
              </a:rPr>
              <a:t>moteurs</a:t>
            </a:r>
            <a:r>
              <a:rPr lang="en-US" altLang="fr-FR" sz="2200" b="1" dirty="0">
                <a:solidFill>
                  <a:srgbClr val="C00000"/>
                </a:solidFill>
                <a:latin typeface="Times New Roman" panose="02020603050405020304" pitchFamily="18" charset="0"/>
                <a:cs typeface="Times New Roman" panose="02020603050405020304" pitchFamily="18" charset="0"/>
              </a:rPr>
              <a:t> de </a:t>
            </a:r>
            <a:r>
              <a:rPr lang="en-US" altLang="fr-FR" sz="2200" b="1" dirty="0" err="1">
                <a:solidFill>
                  <a:srgbClr val="C00000"/>
                </a:solidFill>
                <a:latin typeface="Times New Roman" panose="02020603050405020304" pitchFamily="18" charset="0"/>
                <a:cs typeface="Times New Roman" panose="02020603050405020304" pitchFamily="18" charset="0"/>
              </a:rPr>
              <a:t>recommandation</a:t>
            </a:r>
            <a:endParaRPr lang="en-US" altLang="fr-FR" sz="2200" b="1" dirty="0">
              <a:solidFill>
                <a:srgbClr val="C00000"/>
              </a:solidFill>
              <a:latin typeface="Times New Roman" panose="02020603050405020304" pitchFamily="18" charset="0"/>
              <a:cs typeface="Times New Roman" panose="02020603050405020304" pitchFamily="18" charset="0"/>
            </a:endParaRPr>
          </a:p>
        </p:txBody>
      </p:sp>
      <p:sp>
        <p:nvSpPr>
          <p:cNvPr id="2" name="Espace réservé de la date 1">
            <a:extLst>
              <a:ext uri="{FF2B5EF4-FFF2-40B4-BE49-F238E27FC236}">
                <a16:creationId xmlns:a16="http://schemas.microsoft.com/office/drawing/2014/main" id="{CFE14969-7B64-477E-BF3C-791F3D924566}"/>
              </a:ext>
            </a:extLst>
          </p:cNvPr>
          <p:cNvSpPr>
            <a:spLocks noGrp="1"/>
          </p:cNvSpPr>
          <p:nvPr>
            <p:ph type="dt" sz="half" idx="10"/>
          </p:nvPr>
        </p:nvSpPr>
        <p:spPr/>
        <p:txBody>
          <a:bodyPr/>
          <a:lstStyle/>
          <a:p>
            <a:fld id="{AF25D497-EBE5-4F90-9F36-BEE289907813}" type="datetime1">
              <a:rPr lang="fr-FR" smtClean="0"/>
              <a:t>28/05/2022</a:t>
            </a:fld>
            <a:endParaRPr lang="fr-BE"/>
          </a:p>
        </p:txBody>
      </p:sp>
      <p:sp>
        <p:nvSpPr>
          <p:cNvPr id="5" name="Espace réservé du numéro de diapositive 4">
            <a:extLst>
              <a:ext uri="{FF2B5EF4-FFF2-40B4-BE49-F238E27FC236}">
                <a16:creationId xmlns:a16="http://schemas.microsoft.com/office/drawing/2014/main" id="{01C06EE9-2943-418A-B4BE-568B80098B09}"/>
              </a:ext>
            </a:extLst>
          </p:cNvPr>
          <p:cNvSpPr>
            <a:spLocks noGrp="1"/>
          </p:cNvSpPr>
          <p:nvPr>
            <p:ph type="sldNum" sz="quarter" idx="12"/>
          </p:nvPr>
        </p:nvSpPr>
        <p:spPr/>
        <p:txBody>
          <a:bodyPr/>
          <a:lstStyle/>
          <a:p>
            <a:fld id="{CF4668DC-857F-487D-BFFA-8C0CA5037977}" type="slidenum">
              <a:rPr lang="fr-BE" smtClean="0"/>
              <a:t>31</a:t>
            </a:fld>
            <a:endParaRPr lang="fr-BE"/>
          </a:p>
        </p:txBody>
      </p:sp>
      <p:sp>
        <p:nvSpPr>
          <p:cNvPr id="10" name="AutoShape 6">
            <a:extLst>
              <a:ext uri="{FF2B5EF4-FFF2-40B4-BE49-F238E27FC236}">
                <a16:creationId xmlns:a16="http://schemas.microsoft.com/office/drawing/2014/main" id="{F7C7AF2B-B90D-4189-BB43-19121E067FA5}"/>
              </a:ext>
            </a:extLst>
          </p:cNvPr>
          <p:cNvSpPr>
            <a:spLocks noChangeArrowheads="1"/>
          </p:cNvSpPr>
          <p:nvPr/>
        </p:nvSpPr>
        <p:spPr bwMode="auto">
          <a:xfrm>
            <a:off x="0" y="-33787"/>
            <a:ext cx="9144000" cy="792000"/>
          </a:xfrm>
          <a:prstGeom prst="flowChartDocument">
            <a:avLst/>
          </a:prstGeom>
          <a:solidFill>
            <a:srgbClr val="4A7EBB"/>
          </a:solidFill>
          <a:ln w="9525" algn="ctr">
            <a:solidFill>
              <a:schemeClr val="bg1">
                <a:lumMod val="50000"/>
              </a:schemeClr>
            </a:solidFill>
            <a:miter lim="800000"/>
            <a:headEnd/>
            <a:tailEnd/>
          </a:ln>
          <a:effectLst/>
        </p:spPr>
        <p:txBody>
          <a:bodyPr wrap="none" lIns="82468" tIns="41234" rIns="82468" bIns="41234" anchor="ctr"/>
          <a:lstStyle/>
          <a:p>
            <a:pPr algn="ctr" defTabSz="824718" eaLnBrk="0" fontAlgn="base" hangingPunct="0">
              <a:spcBef>
                <a:spcPct val="0"/>
              </a:spcBef>
              <a:spcAft>
                <a:spcPct val="0"/>
              </a:spcAft>
              <a:defRPr/>
            </a:pPr>
            <a:endParaRPr kumimoji="1" lang="en-US" sz="4300" b="1">
              <a:solidFill>
                <a:srgbClr val="000000"/>
              </a:solidFill>
              <a:latin typeface="Agency FB" pitchFamily="34" charset="0"/>
            </a:endParaRPr>
          </a:p>
        </p:txBody>
      </p:sp>
      <p:sp>
        <p:nvSpPr>
          <p:cNvPr id="11" name="Rectangle 10">
            <a:extLst>
              <a:ext uri="{FF2B5EF4-FFF2-40B4-BE49-F238E27FC236}">
                <a16:creationId xmlns:a16="http://schemas.microsoft.com/office/drawing/2014/main" id="{6CC5AADF-71E4-4A94-A955-8445ADB12882}"/>
              </a:ext>
            </a:extLst>
          </p:cNvPr>
          <p:cNvSpPr/>
          <p:nvPr/>
        </p:nvSpPr>
        <p:spPr>
          <a:xfrm>
            <a:off x="1619672" y="112202"/>
            <a:ext cx="6197168" cy="452605"/>
          </a:xfrm>
          <a:prstGeom prst="rect">
            <a:avLst/>
          </a:prstGeom>
        </p:spPr>
        <p:txBody>
          <a:bodyPr wrap="square" lIns="82468" tIns="41234" rIns="82468" bIns="41234">
            <a:spAutoFit/>
          </a:bodyPr>
          <a:lstStyle/>
          <a:p>
            <a:pPr algn="ctr" defTabSz="824718" fontAlgn="base">
              <a:spcBef>
                <a:spcPct val="0"/>
              </a:spcBef>
              <a:spcAft>
                <a:spcPct val="0"/>
              </a:spcAft>
            </a:pPr>
            <a:r>
              <a:rPr kumimoji="1" lang="en-US" sz="2400" b="1" dirty="0">
                <a:solidFill>
                  <a:schemeClr val="bg1"/>
                </a:solidFill>
                <a:latin typeface="+mj-lt"/>
              </a:rPr>
              <a:t>Les </a:t>
            </a:r>
            <a:r>
              <a:rPr kumimoji="1" lang="en-US" sz="2400" b="1" dirty="0" err="1">
                <a:solidFill>
                  <a:schemeClr val="bg1"/>
                </a:solidFill>
                <a:latin typeface="+mj-lt"/>
              </a:rPr>
              <a:t>moteurs</a:t>
            </a:r>
            <a:r>
              <a:rPr kumimoji="1" lang="en-US" sz="2400" b="1" dirty="0">
                <a:solidFill>
                  <a:schemeClr val="bg1"/>
                </a:solidFill>
                <a:latin typeface="+mj-lt"/>
              </a:rPr>
              <a:t> de </a:t>
            </a:r>
            <a:r>
              <a:rPr kumimoji="1" lang="en-US" sz="2400" b="1" dirty="0" err="1">
                <a:solidFill>
                  <a:schemeClr val="bg1"/>
                </a:solidFill>
                <a:latin typeface="+mj-lt"/>
              </a:rPr>
              <a:t>recommandation</a:t>
            </a:r>
            <a:endParaRPr lang="fr-FR" dirty="0">
              <a:solidFill>
                <a:schemeClr val="bg1"/>
              </a:solidFill>
              <a:latin typeface="+mj-lt"/>
            </a:endParaRPr>
          </a:p>
        </p:txBody>
      </p:sp>
      <p:pic>
        <p:nvPicPr>
          <p:cNvPr id="12" name="Picture 2">
            <a:extLst>
              <a:ext uri="{FF2B5EF4-FFF2-40B4-BE49-F238E27FC236}">
                <a16:creationId xmlns:a16="http://schemas.microsoft.com/office/drawing/2014/main" id="{7DF0FF7B-D1CF-4064-9143-D027E9584DD3}"/>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981200" y="50504"/>
            <a:ext cx="553534" cy="576000"/>
          </a:xfrm>
          <a:prstGeom prst="rect">
            <a:avLst/>
          </a:prstGeom>
          <a:noFill/>
          <a:ln w="9525">
            <a:noFill/>
            <a:miter lim="800000"/>
            <a:headEnd/>
            <a:tailEnd/>
          </a:ln>
        </p:spPr>
      </p:pic>
    </p:spTree>
    <p:extLst>
      <p:ext uri="{BB962C8B-B14F-4D97-AF65-F5344CB8AC3E}">
        <p14:creationId xmlns:p14="http://schemas.microsoft.com/office/powerpoint/2010/main" val="286635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762000"/>
            <a:ext cx="6934200" cy="715963"/>
          </a:xfrm>
        </p:spPr>
        <p:txBody>
          <a:bodyPr/>
          <a:lstStyle/>
          <a:p>
            <a:pPr algn="ctr"/>
            <a:endParaRPr lang="en-US" altLang="fr-FR" sz="4000" b="1"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rcRect/>
          <a:stretch>
            <a:fillRect/>
          </a:stretch>
        </p:blipFill>
        <p:spPr bwMode="auto">
          <a:xfrm>
            <a:off x="1403648" y="1144575"/>
            <a:ext cx="6788518" cy="5629889"/>
          </a:xfrm>
          <a:prstGeom prst="rect">
            <a:avLst/>
          </a:prstGeom>
          <a:noFill/>
          <a:ln w="9525">
            <a:noFill/>
            <a:miter lim="800000"/>
            <a:headEnd/>
            <a:tailEnd/>
          </a:ln>
          <a:effectLst/>
        </p:spPr>
      </p:pic>
      <p:sp>
        <p:nvSpPr>
          <p:cNvPr id="2" name="Rectangle 1"/>
          <p:cNvSpPr/>
          <p:nvPr/>
        </p:nvSpPr>
        <p:spPr>
          <a:xfrm>
            <a:off x="284546" y="775243"/>
            <a:ext cx="6390456" cy="369332"/>
          </a:xfrm>
          <a:prstGeom prst="rect">
            <a:avLst/>
          </a:prstGeom>
        </p:spPr>
        <p:txBody>
          <a:bodyPr wrap="square">
            <a:spAutoFit/>
          </a:bodyPr>
          <a:lstStyle/>
          <a:p>
            <a:pPr algn="l"/>
            <a:r>
              <a:rPr lang="fr-FR" sz="1800" b="1" dirty="0">
                <a:solidFill>
                  <a:srgbClr val="C00000"/>
                </a:solidFill>
                <a:latin typeface="Times New Roman" panose="02020603050405020304" pitchFamily="18" charset="0"/>
                <a:cs typeface="Times New Roman" panose="02020603050405020304" pitchFamily="18" charset="0"/>
              </a:rPr>
              <a:t>LES MOTEURS DE RECOMMANDATION (EXEMPLES)</a:t>
            </a:r>
          </a:p>
        </p:txBody>
      </p:sp>
      <p:sp>
        <p:nvSpPr>
          <p:cNvPr id="6" name="Rectangle 5"/>
          <p:cNvSpPr/>
          <p:nvPr/>
        </p:nvSpPr>
        <p:spPr>
          <a:xfrm>
            <a:off x="214282" y="214291"/>
            <a:ext cx="1428760" cy="830997"/>
          </a:xfrm>
          <a:prstGeom prst="rect">
            <a:avLst/>
          </a:prstGeom>
        </p:spPr>
        <p:txBody>
          <a:bodyPr wrap="square">
            <a:spAutoFit/>
          </a:bodyPr>
          <a:lstStyle/>
          <a:p>
            <a:r>
              <a:rPr lang="fr-FR" dirty="0">
                <a:solidFill>
                  <a:schemeClr val="bg2">
                    <a:lumMod val="60000"/>
                    <a:lumOff val="40000"/>
                  </a:schemeClr>
                </a:solidFill>
                <a:hlinkClick r:id="rId5"/>
              </a:rPr>
              <a:t>Adobe Target</a:t>
            </a:r>
            <a:endParaRPr lang="fr-FR" dirty="0">
              <a:solidFill>
                <a:schemeClr val="bg2">
                  <a:lumMod val="60000"/>
                  <a:lumOff val="40000"/>
                </a:schemeClr>
              </a:solidFill>
            </a:endParaRPr>
          </a:p>
        </p:txBody>
      </p:sp>
      <p:sp>
        <p:nvSpPr>
          <p:cNvPr id="3" name="Espace réservé de la date 2">
            <a:extLst>
              <a:ext uri="{FF2B5EF4-FFF2-40B4-BE49-F238E27FC236}">
                <a16:creationId xmlns:a16="http://schemas.microsoft.com/office/drawing/2014/main" id="{610AF989-6864-436A-BBE1-AA1DAAFC4CCA}"/>
              </a:ext>
            </a:extLst>
          </p:cNvPr>
          <p:cNvSpPr>
            <a:spLocks noGrp="1"/>
          </p:cNvSpPr>
          <p:nvPr>
            <p:ph type="dt" sz="half" idx="10"/>
          </p:nvPr>
        </p:nvSpPr>
        <p:spPr/>
        <p:txBody>
          <a:bodyPr/>
          <a:lstStyle/>
          <a:p>
            <a:fld id="{F7C9A3E3-7E5A-4643-A2FD-83F18594662A}" type="datetime1">
              <a:rPr lang="fr-FR" smtClean="0"/>
              <a:t>28/05/2022</a:t>
            </a:fld>
            <a:endParaRPr lang="fr-BE"/>
          </a:p>
        </p:txBody>
      </p:sp>
      <p:sp>
        <p:nvSpPr>
          <p:cNvPr id="5" name="Espace réservé du numéro de diapositive 4">
            <a:extLst>
              <a:ext uri="{FF2B5EF4-FFF2-40B4-BE49-F238E27FC236}">
                <a16:creationId xmlns:a16="http://schemas.microsoft.com/office/drawing/2014/main" id="{44087E56-B4D6-46D0-92DC-B90F7A14853D}"/>
              </a:ext>
            </a:extLst>
          </p:cNvPr>
          <p:cNvSpPr>
            <a:spLocks noGrp="1"/>
          </p:cNvSpPr>
          <p:nvPr>
            <p:ph type="sldNum" sz="quarter" idx="12"/>
          </p:nvPr>
        </p:nvSpPr>
        <p:spPr/>
        <p:txBody>
          <a:bodyPr/>
          <a:lstStyle/>
          <a:p>
            <a:fld id="{CF4668DC-857F-487D-BFFA-8C0CA5037977}" type="slidenum">
              <a:rPr lang="fr-BE" smtClean="0"/>
              <a:t>32</a:t>
            </a:fld>
            <a:endParaRPr lang="fr-BE"/>
          </a:p>
        </p:txBody>
      </p:sp>
      <p:sp>
        <p:nvSpPr>
          <p:cNvPr id="9" name="AutoShape 6">
            <a:extLst>
              <a:ext uri="{FF2B5EF4-FFF2-40B4-BE49-F238E27FC236}">
                <a16:creationId xmlns:a16="http://schemas.microsoft.com/office/drawing/2014/main" id="{214A4FBF-171D-4366-83A5-CE2EB867F244}"/>
              </a:ext>
            </a:extLst>
          </p:cNvPr>
          <p:cNvSpPr>
            <a:spLocks noChangeArrowheads="1"/>
          </p:cNvSpPr>
          <p:nvPr/>
        </p:nvSpPr>
        <p:spPr bwMode="auto">
          <a:xfrm>
            <a:off x="0" y="-89544"/>
            <a:ext cx="9144000" cy="792000"/>
          </a:xfrm>
          <a:prstGeom prst="flowChartDocument">
            <a:avLst/>
          </a:prstGeom>
          <a:solidFill>
            <a:srgbClr val="4A7EBB"/>
          </a:solidFill>
          <a:ln w="9525" algn="ctr">
            <a:solidFill>
              <a:schemeClr val="bg1">
                <a:lumMod val="50000"/>
              </a:schemeClr>
            </a:solidFill>
            <a:miter lim="800000"/>
            <a:headEnd/>
            <a:tailEnd/>
          </a:ln>
          <a:effectLst/>
        </p:spPr>
        <p:txBody>
          <a:bodyPr wrap="none" lIns="82468" tIns="41234" rIns="82468" bIns="41234" anchor="ctr"/>
          <a:lstStyle/>
          <a:p>
            <a:pPr algn="ctr" defTabSz="824718" eaLnBrk="0" fontAlgn="base" hangingPunct="0">
              <a:spcBef>
                <a:spcPct val="0"/>
              </a:spcBef>
              <a:spcAft>
                <a:spcPct val="0"/>
              </a:spcAft>
              <a:defRPr/>
            </a:pPr>
            <a:endParaRPr kumimoji="1" lang="en-US" sz="4300" b="1">
              <a:solidFill>
                <a:srgbClr val="000000"/>
              </a:solidFill>
              <a:latin typeface="Agency FB" pitchFamily="34" charset="0"/>
            </a:endParaRPr>
          </a:p>
        </p:txBody>
      </p:sp>
      <p:sp>
        <p:nvSpPr>
          <p:cNvPr id="10" name="Rectangle 9">
            <a:extLst>
              <a:ext uri="{FF2B5EF4-FFF2-40B4-BE49-F238E27FC236}">
                <a16:creationId xmlns:a16="http://schemas.microsoft.com/office/drawing/2014/main" id="{ABA94EB9-91A2-438F-8909-B4A8138134A6}"/>
              </a:ext>
            </a:extLst>
          </p:cNvPr>
          <p:cNvSpPr/>
          <p:nvPr/>
        </p:nvSpPr>
        <p:spPr>
          <a:xfrm>
            <a:off x="1619672" y="112202"/>
            <a:ext cx="6197168" cy="452605"/>
          </a:xfrm>
          <a:prstGeom prst="rect">
            <a:avLst/>
          </a:prstGeom>
        </p:spPr>
        <p:txBody>
          <a:bodyPr wrap="square" lIns="82468" tIns="41234" rIns="82468" bIns="41234">
            <a:spAutoFit/>
          </a:bodyPr>
          <a:lstStyle/>
          <a:p>
            <a:pPr algn="ctr" defTabSz="824718" fontAlgn="base">
              <a:spcBef>
                <a:spcPct val="0"/>
              </a:spcBef>
              <a:spcAft>
                <a:spcPct val="0"/>
              </a:spcAft>
            </a:pPr>
            <a:r>
              <a:rPr kumimoji="1" lang="en-US" sz="2400" b="1" dirty="0">
                <a:solidFill>
                  <a:schemeClr val="bg1"/>
                </a:solidFill>
                <a:latin typeface="+mj-lt"/>
              </a:rPr>
              <a:t>Les </a:t>
            </a:r>
            <a:r>
              <a:rPr kumimoji="1" lang="en-US" sz="2400" b="1" dirty="0" err="1">
                <a:solidFill>
                  <a:schemeClr val="bg1"/>
                </a:solidFill>
                <a:latin typeface="+mj-lt"/>
              </a:rPr>
              <a:t>moteurs</a:t>
            </a:r>
            <a:r>
              <a:rPr kumimoji="1" lang="en-US" sz="2400" b="1" dirty="0">
                <a:solidFill>
                  <a:schemeClr val="bg1"/>
                </a:solidFill>
                <a:latin typeface="+mj-lt"/>
              </a:rPr>
              <a:t> de </a:t>
            </a:r>
            <a:r>
              <a:rPr kumimoji="1" lang="en-US" sz="2400" b="1" dirty="0" err="1">
                <a:solidFill>
                  <a:schemeClr val="bg1"/>
                </a:solidFill>
                <a:latin typeface="+mj-lt"/>
              </a:rPr>
              <a:t>recommandation</a:t>
            </a:r>
            <a:endParaRPr lang="fr-FR" dirty="0">
              <a:solidFill>
                <a:schemeClr val="bg1"/>
              </a:solidFill>
              <a:latin typeface="+mj-lt"/>
            </a:endParaRPr>
          </a:p>
        </p:txBody>
      </p:sp>
      <p:pic>
        <p:nvPicPr>
          <p:cNvPr id="11" name="Picture 2">
            <a:extLst>
              <a:ext uri="{FF2B5EF4-FFF2-40B4-BE49-F238E27FC236}">
                <a16:creationId xmlns:a16="http://schemas.microsoft.com/office/drawing/2014/main" id="{396CA086-6BFD-47CF-A2F6-724B15F9904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981200" y="50504"/>
            <a:ext cx="553534" cy="576000"/>
          </a:xfrm>
          <a:prstGeom prst="rect">
            <a:avLst/>
          </a:prstGeom>
          <a:noFill/>
          <a:ln w="9525">
            <a:noFill/>
            <a:miter lim="800000"/>
            <a:headEnd/>
            <a:tailEnd/>
          </a:ln>
        </p:spPr>
      </p:pic>
    </p:spTree>
    <p:extLst>
      <p:ext uri="{BB962C8B-B14F-4D97-AF65-F5344CB8AC3E}">
        <p14:creationId xmlns:p14="http://schemas.microsoft.com/office/powerpoint/2010/main" val="282093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bwMode="auto">
          <a:xfrm>
            <a:off x="1783563" y="2070955"/>
            <a:ext cx="6560832" cy="2376264"/>
          </a:xfrm>
          <a:prstGeom prst="rect">
            <a:avLst/>
          </a:prstGeom>
          <a:solidFill>
            <a:schemeClr val="bg1"/>
          </a:solidFill>
          <a:ln w="57150">
            <a:solidFill>
              <a:srgbClr val="1F7EE7"/>
            </a:solidFill>
          </a:ln>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marL="0" lvl="0" indent="0" algn="just" defTabSz="889000">
              <a:lnSpc>
                <a:spcPct val="90000"/>
              </a:lnSpc>
              <a:spcAft>
                <a:spcPct val="35000"/>
              </a:spcAft>
              <a:buNone/>
              <a:defRPr/>
            </a:pPr>
            <a:endParaRPr lang="fr-FR" sz="2200" dirty="0">
              <a:solidFill>
                <a:schemeClr val="tx1"/>
              </a:solidFill>
              <a:latin typeface="Times New Roman" panose="02020603050405020304" pitchFamily="18" charset="0"/>
              <a:cs typeface="Times New Roman" panose="02020603050405020304" pitchFamily="18" charset="0"/>
            </a:endParaRPr>
          </a:p>
          <a:p>
            <a:pPr marL="0" lvl="0" indent="0" algn="just" defTabSz="889000">
              <a:lnSpc>
                <a:spcPct val="90000"/>
              </a:lnSpc>
              <a:spcAft>
                <a:spcPct val="35000"/>
              </a:spcAft>
              <a:buNone/>
              <a:defRPr/>
            </a:pPr>
            <a:r>
              <a:rPr lang="fr-FR" sz="2200" dirty="0">
                <a:solidFill>
                  <a:schemeClr val="tx1"/>
                </a:solidFill>
                <a:latin typeface="Times New Roman" panose="02020603050405020304" pitchFamily="18" charset="0"/>
                <a:cs typeface="Times New Roman" panose="02020603050405020304" pitchFamily="18" charset="0"/>
              </a:rPr>
              <a:t>L’évaluation des systèmes de recommandation est un peu délicate, compte tenu de la nature des données sur lesquelles ils sont appliqués, et les objets qui y sont assignés !</a:t>
            </a:r>
          </a:p>
          <a:p>
            <a:pPr algn="just" defTabSz="889000">
              <a:lnSpc>
                <a:spcPct val="90000"/>
              </a:lnSpc>
              <a:spcAft>
                <a:spcPct val="35000"/>
              </a:spcAft>
              <a:defRPr/>
            </a:pPr>
            <a:endParaRPr lang="fr-FR" sz="2200" dirty="0">
              <a:solidFill>
                <a:schemeClr val="tx1"/>
              </a:solidFill>
              <a:latin typeface="Times New Roman" panose="02020603050405020304" pitchFamily="18" charset="0"/>
              <a:cs typeface="Times New Roman" panose="02020603050405020304" pitchFamily="18" charset="0"/>
            </a:endParaRPr>
          </a:p>
        </p:txBody>
      </p:sp>
      <p:pic>
        <p:nvPicPr>
          <p:cNvPr id="224258" name="Picture 2" descr="http://media.ooreka.fr/public/image/danger-epilation-preview-82673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075493"/>
            <a:ext cx="1581150" cy="2371726"/>
          </a:xfrm>
          <a:prstGeom prst="rect">
            <a:avLst/>
          </a:prstGeom>
          <a:noFill/>
          <a:ln>
            <a:noFill/>
          </a:ln>
          <a:effectLst/>
          <a:scene3d>
            <a:camera prst="orthographicFront">
              <a:rot lat="0" lon="0" rev="0"/>
            </a:camera>
            <a:lightRig rig="contrasting" dir="t">
              <a:rot lat="0" lon="0" rev="7800000"/>
            </a:lightRig>
          </a:scene3d>
          <a:sp3d>
            <a:bevelT w="139700" h="139700"/>
          </a:sp3d>
          <a:extLst>
            <a:ext uri="{909E8E84-426E-40DD-AFC4-6F175D3DCCD1}">
              <a14:hiddenFill xmlns:a14="http://schemas.microsoft.com/office/drawing/2010/main">
                <a:solidFill>
                  <a:srgbClr val="FFFFFF"/>
                </a:solidFill>
              </a14:hiddenFill>
            </a:ext>
          </a:extLst>
        </p:spPr>
      </p:pic>
      <p:sp>
        <p:nvSpPr>
          <p:cNvPr id="3" name="Espace réservé de la date 2">
            <a:extLst>
              <a:ext uri="{FF2B5EF4-FFF2-40B4-BE49-F238E27FC236}">
                <a16:creationId xmlns:a16="http://schemas.microsoft.com/office/drawing/2014/main" id="{FC1509FF-93C7-4CFB-9A33-9EB863EFB1D4}"/>
              </a:ext>
            </a:extLst>
          </p:cNvPr>
          <p:cNvSpPr>
            <a:spLocks noGrp="1"/>
          </p:cNvSpPr>
          <p:nvPr>
            <p:ph type="dt" sz="half" idx="10"/>
          </p:nvPr>
        </p:nvSpPr>
        <p:spPr/>
        <p:txBody>
          <a:bodyPr/>
          <a:lstStyle/>
          <a:p>
            <a:fld id="{B8E49207-60DF-4ADD-8134-CF666DF12866}" type="datetime1">
              <a:rPr lang="fr-FR" smtClean="0"/>
              <a:t>28/05/2022</a:t>
            </a:fld>
            <a:endParaRPr lang="fr-BE"/>
          </a:p>
        </p:txBody>
      </p:sp>
      <p:sp>
        <p:nvSpPr>
          <p:cNvPr id="6" name="Espace réservé du numéro de diapositive 5">
            <a:extLst>
              <a:ext uri="{FF2B5EF4-FFF2-40B4-BE49-F238E27FC236}">
                <a16:creationId xmlns:a16="http://schemas.microsoft.com/office/drawing/2014/main" id="{D9BE7FDB-F9A3-4287-ACB3-2E900B429D35}"/>
              </a:ext>
            </a:extLst>
          </p:cNvPr>
          <p:cNvSpPr>
            <a:spLocks noGrp="1"/>
          </p:cNvSpPr>
          <p:nvPr>
            <p:ph type="sldNum" sz="quarter" idx="12"/>
          </p:nvPr>
        </p:nvSpPr>
        <p:spPr/>
        <p:txBody>
          <a:bodyPr/>
          <a:lstStyle/>
          <a:p>
            <a:fld id="{CF4668DC-857F-487D-BFFA-8C0CA5037977}" type="slidenum">
              <a:rPr lang="fr-BE" smtClean="0"/>
              <a:t>33</a:t>
            </a:fld>
            <a:endParaRPr lang="fr-BE"/>
          </a:p>
        </p:txBody>
      </p:sp>
      <p:sp>
        <p:nvSpPr>
          <p:cNvPr id="8" name="Titre 7">
            <a:extLst>
              <a:ext uri="{FF2B5EF4-FFF2-40B4-BE49-F238E27FC236}">
                <a16:creationId xmlns:a16="http://schemas.microsoft.com/office/drawing/2014/main" id="{797D825B-3FF4-4ECB-ABD0-2872F040E3F3}"/>
              </a:ext>
            </a:extLst>
          </p:cNvPr>
          <p:cNvSpPr>
            <a:spLocks noGrp="1"/>
          </p:cNvSpPr>
          <p:nvPr>
            <p:ph type="title"/>
          </p:nvPr>
        </p:nvSpPr>
        <p:spPr/>
        <p:txBody>
          <a:bodyPr/>
          <a:lstStyle/>
          <a:p>
            <a:endParaRPr lang="fr-FR" dirty="0"/>
          </a:p>
        </p:txBody>
      </p:sp>
      <p:sp>
        <p:nvSpPr>
          <p:cNvPr id="10" name="AutoShape 6">
            <a:extLst>
              <a:ext uri="{FF2B5EF4-FFF2-40B4-BE49-F238E27FC236}">
                <a16:creationId xmlns:a16="http://schemas.microsoft.com/office/drawing/2014/main" id="{D50E9D0D-02FE-4769-B4A7-6ABD5C1935D1}"/>
              </a:ext>
            </a:extLst>
          </p:cNvPr>
          <p:cNvSpPr>
            <a:spLocks noChangeArrowheads="1"/>
          </p:cNvSpPr>
          <p:nvPr/>
        </p:nvSpPr>
        <p:spPr bwMode="auto">
          <a:xfrm>
            <a:off x="14868" y="0"/>
            <a:ext cx="9144000" cy="792000"/>
          </a:xfrm>
          <a:prstGeom prst="flowChartDocument">
            <a:avLst/>
          </a:prstGeom>
          <a:solidFill>
            <a:srgbClr val="4A7EBB"/>
          </a:solidFill>
          <a:ln w="9525" algn="ctr">
            <a:solidFill>
              <a:schemeClr val="bg1">
                <a:lumMod val="50000"/>
              </a:schemeClr>
            </a:solidFill>
            <a:miter lim="800000"/>
            <a:headEnd/>
            <a:tailEnd/>
          </a:ln>
          <a:effectLst/>
        </p:spPr>
        <p:txBody>
          <a:bodyPr wrap="none" lIns="82468" tIns="41234" rIns="82468" bIns="41234" anchor="ctr"/>
          <a:lstStyle/>
          <a:p>
            <a:pPr algn="ctr" defTabSz="824718" eaLnBrk="0" fontAlgn="base" hangingPunct="0">
              <a:spcBef>
                <a:spcPct val="0"/>
              </a:spcBef>
              <a:spcAft>
                <a:spcPct val="0"/>
              </a:spcAft>
              <a:defRPr/>
            </a:pPr>
            <a:endParaRPr kumimoji="1" lang="en-US" sz="4300" b="1">
              <a:solidFill>
                <a:srgbClr val="000000"/>
              </a:solidFill>
              <a:latin typeface="Agency FB" pitchFamily="34" charset="0"/>
            </a:endParaRPr>
          </a:p>
        </p:txBody>
      </p:sp>
      <p:sp>
        <p:nvSpPr>
          <p:cNvPr id="11" name="Rectangle 10">
            <a:extLst>
              <a:ext uri="{FF2B5EF4-FFF2-40B4-BE49-F238E27FC236}">
                <a16:creationId xmlns:a16="http://schemas.microsoft.com/office/drawing/2014/main" id="{B8B3FCDA-848C-4C7D-9167-6EE77C93E500}"/>
              </a:ext>
            </a:extLst>
          </p:cNvPr>
          <p:cNvSpPr/>
          <p:nvPr/>
        </p:nvSpPr>
        <p:spPr>
          <a:xfrm>
            <a:off x="1619672" y="186451"/>
            <a:ext cx="6197168" cy="452605"/>
          </a:xfrm>
          <a:prstGeom prst="rect">
            <a:avLst/>
          </a:prstGeom>
        </p:spPr>
        <p:txBody>
          <a:bodyPr wrap="square" lIns="82468" tIns="41234" rIns="82468" bIns="41234">
            <a:spAutoFit/>
          </a:bodyPr>
          <a:lstStyle/>
          <a:p>
            <a:pPr algn="ctr" defTabSz="824718" fontAlgn="base">
              <a:spcBef>
                <a:spcPct val="0"/>
              </a:spcBef>
              <a:spcAft>
                <a:spcPct val="0"/>
              </a:spcAft>
            </a:pPr>
            <a:r>
              <a:rPr kumimoji="1" lang="en-US" sz="2400" b="1" dirty="0">
                <a:solidFill>
                  <a:schemeClr val="bg1"/>
                </a:solidFill>
                <a:latin typeface="+mj-lt"/>
              </a:rPr>
              <a:t>Evaluation des SR</a:t>
            </a:r>
            <a:endParaRPr lang="fr-FR" dirty="0">
              <a:solidFill>
                <a:schemeClr val="bg1"/>
              </a:solidFill>
              <a:latin typeface="+mj-lt"/>
            </a:endParaRPr>
          </a:p>
        </p:txBody>
      </p:sp>
      <p:pic>
        <p:nvPicPr>
          <p:cNvPr id="12" name="Picture 2">
            <a:extLst>
              <a:ext uri="{FF2B5EF4-FFF2-40B4-BE49-F238E27FC236}">
                <a16:creationId xmlns:a16="http://schemas.microsoft.com/office/drawing/2014/main" id="{F999A67E-F09F-4CA0-B24E-A22B5E763EC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791304" y="124753"/>
            <a:ext cx="553534" cy="576000"/>
          </a:xfrm>
          <a:prstGeom prst="rect">
            <a:avLst/>
          </a:prstGeom>
          <a:noFill/>
          <a:ln w="9525">
            <a:noFill/>
            <a:miter lim="800000"/>
            <a:headEnd/>
            <a:tailEnd/>
          </a:ln>
        </p:spPr>
      </p:pic>
    </p:spTree>
    <p:extLst>
      <p:ext uri="{BB962C8B-B14F-4D97-AF65-F5344CB8AC3E}">
        <p14:creationId xmlns:p14="http://schemas.microsoft.com/office/powerpoint/2010/main" val="405403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4258"/>
                                        </p:tgtEl>
                                        <p:attrNameLst>
                                          <p:attrName>style.visibility</p:attrName>
                                        </p:attrNameLst>
                                      </p:cBhvr>
                                      <p:to>
                                        <p:strVal val="visible"/>
                                      </p:to>
                                    </p:set>
                                    <p:animEffect transition="in" filter="fade">
                                      <p:cBhvr>
                                        <p:cTn id="7" dur="500"/>
                                        <p:tgtEl>
                                          <p:spTgt spid="22425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wheel(1)">
                                      <p:cBhvr>
                                        <p:cTn id="12" dur="2000"/>
                                        <p:tgtEl>
                                          <p:spTgt spid="4">
                                            <p:bg/>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heel(1)">
                                      <p:cBhvr>
                                        <p:cTn id="17"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1979712" y="1006066"/>
            <a:ext cx="6552728" cy="1656184"/>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marL="0" indent="0">
              <a:buNone/>
            </a:pPr>
            <a:r>
              <a:rPr lang="fr-FR" sz="1800" b="1" dirty="0">
                <a:solidFill>
                  <a:schemeClr val="bg1"/>
                </a:solidFill>
                <a:latin typeface="Times New Roman" panose="02020603050405020304" pitchFamily="18" charset="0"/>
                <a:cs typeface="Times New Roman" panose="02020603050405020304" pitchFamily="18" charset="0"/>
              </a:rPr>
              <a:t>La Précision  Renvoie à la qualité des recommandations et leur correspondance aux intérêts des utilisateurs</a:t>
            </a:r>
            <a:r>
              <a:rPr lang="fr-FR" sz="2200" b="1" dirty="0">
                <a:solidFill>
                  <a:schemeClr val="bg1"/>
                </a:solidFill>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
            </a:pPr>
            <a:r>
              <a:rPr lang="fr-FR" sz="2000" b="1" i="1" dirty="0">
                <a:solidFill>
                  <a:srgbClr val="FFFF00"/>
                </a:solidFill>
                <a:latin typeface="Times New Roman" panose="02020603050405020304" pitchFamily="18" charset="0"/>
                <a:cs typeface="Times New Roman" panose="02020603050405020304" pitchFamily="18" charset="0"/>
              </a:rPr>
              <a:t>précision = </a:t>
            </a:r>
            <a:r>
              <a:rPr lang="fr-FR" sz="2000" b="1" i="1" dirty="0" err="1">
                <a:solidFill>
                  <a:srgbClr val="FFFF00"/>
                </a:solidFill>
                <a:latin typeface="Times New Roman" panose="02020603050405020304" pitchFamily="18" charset="0"/>
                <a:cs typeface="Times New Roman" panose="02020603050405020304" pitchFamily="18" charset="0"/>
              </a:rPr>
              <a:t>nbre</a:t>
            </a:r>
            <a:r>
              <a:rPr lang="fr-FR" sz="2000" b="1" i="1" dirty="0">
                <a:solidFill>
                  <a:srgbClr val="FFFF00"/>
                </a:solidFill>
                <a:latin typeface="Times New Roman" panose="02020603050405020304" pitchFamily="18" charset="0"/>
                <a:cs typeface="Times New Roman" panose="02020603050405020304" pitchFamily="18" charset="0"/>
              </a:rPr>
              <a:t> de suggestions pertinentes / </a:t>
            </a:r>
            <a:r>
              <a:rPr lang="fr-FR" sz="2000" b="1" i="1" dirty="0" err="1">
                <a:solidFill>
                  <a:srgbClr val="FFFF00"/>
                </a:solidFill>
                <a:latin typeface="Times New Roman" panose="02020603050405020304" pitchFamily="18" charset="0"/>
                <a:cs typeface="Times New Roman" panose="02020603050405020304" pitchFamily="18" charset="0"/>
              </a:rPr>
              <a:t>nbre</a:t>
            </a:r>
            <a:r>
              <a:rPr lang="fr-FR" sz="2000" b="1" i="1" dirty="0">
                <a:solidFill>
                  <a:srgbClr val="FFFF00"/>
                </a:solidFill>
                <a:latin typeface="Times New Roman" panose="02020603050405020304" pitchFamily="18" charset="0"/>
                <a:cs typeface="Times New Roman" panose="02020603050405020304" pitchFamily="18" charset="0"/>
              </a:rPr>
              <a:t> de suggestion</a:t>
            </a:r>
            <a:r>
              <a:rPr lang="fr-FR" sz="2000" b="1" dirty="0">
                <a:solidFill>
                  <a:srgbClr val="FFFF00"/>
                </a:solidFill>
                <a:latin typeface="Times New Roman" panose="02020603050405020304" pitchFamily="18" charset="0"/>
                <a:cs typeface="Times New Roman" panose="02020603050405020304" pitchFamily="18" charset="0"/>
              </a:rPr>
              <a:t>s *100%</a:t>
            </a:r>
          </a:p>
        </p:txBody>
      </p:sp>
      <p:sp>
        <p:nvSpPr>
          <p:cNvPr id="6" name="Rectangle à coins arrondis 5"/>
          <p:cNvSpPr/>
          <p:nvPr/>
        </p:nvSpPr>
        <p:spPr>
          <a:xfrm>
            <a:off x="1979712" y="2924944"/>
            <a:ext cx="2071464" cy="792088"/>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r-FR" sz="1800" b="1" dirty="0">
                <a:solidFill>
                  <a:schemeClr val="bg1"/>
                </a:solidFill>
                <a:latin typeface="Times New Roman" panose="02020603050405020304" pitchFamily="18" charset="0"/>
                <a:cs typeface="Times New Roman" panose="02020603050405020304" pitchFamily="18" charset="0"/>
              </a:rPr>
              <a:t>Erreur Moyenne Absolue</a:t>
            </a:r>
          </a:p>
        </p:txBody>
      </p:sp>
      <p:sp>
        <p:nvSpPr>
          <p:cNvPr id="7" name="Rectangle à coins arrondis 6"/>
          <p:cNvSpPr/>
          <p:nvPr/>
        </p:nvSpPr>
        <p:spPr>
          <a:xfrm>
            <a:off x="1979712" y="4290367"/>
            <a:ext cx="6840760" cy="1658913"/>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lvl="0"/>
            <a:endParaRPr lang="fr-FR" dirty="0">
              <a:solidFill>
                <a:schemeClr val="tx1"/>
              </a:solidFill>
            </a:endParaRPr>
          </a:p>
          <a:p>
            <a:pPr lvl="0"/>
            <a:endParaRPr lang="fr-FR" dirty="0">
              <a:solidFill>
                <a:schemeClr val="tx1"/>
              </a:solidFill>
            </a:endParaRPr>
          </a:p>
          <a:p>
            <a:pPr lvl="0" algn="l"/>
            <a:r>
              <a:rPr lang="fr-FR" sz="1800" b="1" dirty="0" err="1">
                <a:solidFill>
                  <a:schemeClr val="bg1"/>
                </a:solidFill>
                <a:latin typeface="Times New Roman" panose="02020603050405020304" pitchFamily="18" charset="0"/>
                <a:cs typeface="Times New Roman" panose="02020603050405020304" pitchFamily="18" charset="0"/>
              </a:rPr>
              <a:t>Recall</a:t>
            </a:r>
            <a:r>
              <a:rPr lang="fr-FR" sz="1800" b="1" dirty="0">
                <a:solidFill>
                  <a:schemeClr val="bg1"/>
                </a:solidFill>
                <a:latin typeface="Times New Roman" panose="02020603050405020304" pitchFamily="18" charset="0"/>
                <a:cs typeface="Times New Roman" panose="02020603050405020304" pitchFamily="18" charset="0"/>
              </a:rPr>
              <a:t> correspond au nombre des suggestions pertinentes communiquées à l’utilisateur sur le total des recommandations pertinentes dans le système.</a:t>
            </a:r>
          </a:p>
          <a:p>
            <a:pPr marL="342900" lvl="0" indent="-342900" algn="l">
              <a:buFont typeface="Wingdings" panose="05000000000000000000" pitchFamily="2" charset="2"/>
              <a:buChar char="§"/>
            </a:pPr>
            <a:r>
              <a:rPr lang="fr-FR" sz="2000" b="1" i="1" dirty="0" err="1">
                <a:solidFill>
                  <a:srgbClr val="FFFF00"/>
                </a:solidFill>
                <a:latin typeface="Times New Roman" panose="02020603050405020304" pitchFamily="18" charset="0"/>
                <a:cs typeface="Times New Roman" panose="02020603050405020304" pitchFamily="18" charset="0"/>
              </a:rPr>
              <a:t>Recall</a:t>
            </a:r>
            <a:r>
              <a:rPr lang="fr-FR" sz="2000" b="1" i="1" dirty="0">
                <a:solidFill>
                  <a:srgbClr val="FFFF00"/>
                </a:solidFill>
                <a:latin typeface="Times New Roman" panose="02020603050405020304" pitchFamily="18" charset="0"/>
                <a:cs typeface="Times New Roman" panose="02020603050405020304" pitchFamily="18" charset="0"/>
              </a:rPr>
              <a:t> = </a:t>
            </a:r>
            <a:r>
              <a:rPr lang="fr-FR" sz="2000" b="1" i="1" dirty="0" err="1">
                <a:solidFill>
                  <a:srgbClr val="FFFF00"/>
                </a:solidFill>
                <a:latin typeface="Times New Roman" panose="02020603050405020304" pitchFamily="18" charset="0"/>
                <a:cs typeface="Times New Roman" panose="02020603050405020304" pitchFamily="18" charset="0"/>
              </a:rPr>
              <a:t>nbre</a:t>
            </a:r>
            <a:r>
              <a:rPr lang="fr-FR" sz="2000" b="1" i="1" dirty="0">
                <a:solidFill>
                  <a:srgbClr val="FFFF00"/>
                </a:solidFill>
                <a:latin typeface="Times New Roman" panose="02020603050405020304" pitchFamily="18" charset="0"/>
                <a:cs typeface="Times New Roman" panose="02020603050405020304" pitchFamily="18" charset="0"/>
              </a:rPr>
              <a:t> de suggestions pertinentes proposées à l'utilisateur / </a:t>
            </a:r>
            <a:r>
              <a:rPr lang="fr-FR" sz="2000" b="1" i="1" dirty="0" err="1">
                <a:solidFill>
                  <a:srgbClr val="FFFF00"/>
                </a:solidFill>
                <a:latin typeface="Times New Roman" panose="02020603050405020304" pitchFamily="18" charset="0"/>
                <a:cs typeface="Times New Roman" panose="02020603050405020304" pitchFamily="18" charset="0"/>
              </a:rPr>
              <a:t>nbre</a:t>
            </a:r>
            <a:r>
              <a:rPr lang="fr-FR" sz="2000" b="1" i="1" dirty="0">
                <a:solidFill>
                  <a:srgbClr val="FFFF00"/>
                </a:solidFill>
                <a:latin typeface="Times New Roman" panose="02020603050405020304" pitchFamily="18" charset="0"/>
                <a:cs typeface="Times New Roman" panose="02020603050405020304" pitchFamily="18" charset="0"/>
              </a:rPr>
              <a:t> de suggestions pertinentes totale *100%</a:t>
            </a:r>
            <a:endParaRPr lang="fr-FR" sz="2000" b="1" dirty="0">
              <a:solidFill>
                <a:srgbClr val="FFFF00"/>
              </a:solidFill>
              <a:latin typeface="Times New Roman" panose="02020603050405020304" pitchFamily="18" charset="0"/>
              <a:cs typeface="Times New Roman" panose="02020603050405020304" pitchFamily="18" charset="0"/>
            </a:endParaRPr>
          </a:p>
          <a:p>
            <a:r>
              <a:rPr lang="fr-FR" dirty="0">
                <a:solidFill>
                  <a:schemeClr val="tx1"/>
                </a:solidFill>
              </a:rPr>
              <a:t>.</a:t>
            </a:r>
          </a:p>
          <a:p>
            <a:r>
              <a:rPr lang="fr-FR" dirty="0"/>
              <a:t> </a:t>
            </a:r>
          </a:p>
        </p:txBody>
      </p:sp>
      <p:sp>
        <p:nvSpPr>
          <p:cNvPr id="2" name="Rectangle 1"/>
          <p:cNvSpPr/>
          <p:nvPr/>
        </p:nvSpPr>
        <p:spPr>
          <a:xfrm>
            <a:off x="4220555" y="3177924"/>
            <a:ext cx="4886274" cy="430887"/>
          </a:xfrm>
          <a:prstGeom prst="rect">
            <a:avLst/>
          </a:prstGeom>
        </p:spPr>
        <p:txBody>
          <a:bodyPr wrap="none">
            <a:spAutoFit/>
          </a:bodyPr>
          <a:lstStyle/>
          <a:p>
            <a:r>
              <a:rPr lang="fr-FR" sz="2200" b="1" dirty="0">
                <a:solidFill>
                  <a:schemeClr val="bg2">
                    <a:lumMod val="50000"/>
                  </a:schemeClr>
                </a:solidFill>
                <a:latin typeface="Times New Roman" panose="02020603050405020304" pitchFamily="18" charset="0"/>
                <a:cs typeface="Times New Roman" panose="02020603050405020304" pitchFamily="18" charset="0"/>
              </a:rPr>
              <a:t>Les fonctions de calcul de la pertinence</a:t>
            </a:r>
            <a:endParaRPr lang="fr-FR" sz="2200" dirty="0">
              <a:latin typeface="Times New Roman" panose="02020603050405020304" pitchFamily="18" charset="0"/>
              <a:cs typeface="Times New Roman" panose="02020603050405020304" pitchFamily="18" charset="0"/>
            </a:endParaRPr>
          </a:p>
        </p:txBody>
      </p:sp>
      <p:sp>
        <p:nvSpPr>
          <p:cNvPr id="252931" name="Rectangle 3"/>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fr-FR" sz="1800" b="0" i="0" u="none" strike="noStrike" cap="none" normalizeH="0" baseline="0">
                <a:ln>
                  <a:noFill/>
                </a:ln>
                <a:solidFill>
                  <a:schemeClr val="tx1"/>
                </a:solidFill>
                <a:effectLst/>
                <a:latin typeface="Arial" pitchFamily="34" charset="0"/>
                <a:cs typeface="Arial" pitchFamily="34" charset="0"/>
              </a:rPr>
            </a:b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8" name="Espace réservé de la date 7">
            <a:extLst>
              <a:ext uri="{FF2B5EF4-FFF2-40B4-BE49-F238E27FC236}">
                <a16:creationId xmlns:a16="http://schemas.microsoft.com/office/drawing/2014/main" id="{6E4826DD-FA4C-4914-916C-D3B7AD1A9F15}"/>
              </a:ext>
            </a:extLst>
          </p:cNvPr>
          <p:cNvSpPr>
            <a:spLocks noGrp="1"/>
          </p:cNvSpPr>
          <p:nvPr>
            <p:ph type="dt" sz="half" idx="10"/>
          </p:nvPr>
        </p:nvSpPr>
        <p:spPr/>
        <p:txBody>
          <a:bodyPr/>
          <a:lstStyle/>
          <a:p>
            <a:fld id="{73F78C98-64E9-4E77-895D-5F6DC6DB6FC5}" type="datetime1">
              <a:rPr lang="fr-FR" smtClean="0"/>
              <a:t>28/05/2022</a:t>
            </a:fld>
            <a:endParaRPr lang="fr-BE"/>
          </a:p>
        </p:txBody>
      </p:sp>
      <p:sp>
        <p:nvSpPr>
          <p:cNvPr id="9" name="Espace réservé du numéro de diapositive 8">
            <a:extLst>
              <a:ext uri="{FF2B5EF4-FFF2-40B4-BE49-F238E27FC236}">
                <a16:creationId xmlns:a16="http://schemas.microsoft.com/office/drawing/2014/main" id="{4CBBE83B-3FD0-4865-96F3-9A066E80DFF5}"/>
              </a:ext>
            </a:extLst>
          </p:cNvPr>
          <p:cNvSpPr>
            <a:spLocks noGrp="1"/>
          </p:cNvSpPr>
          <p:nvPr>
            <p:ph type="sldNum" sz="quarter" idx="12"/>
          </p:nvPr>
        </p:nvSpPr>
        <p:spPr/>
        <p:txBody>
          <a:bodyPr/>
          <a:lstStyle/>
          <a:p>
            <a:fld id="{CF4668DC-857F-487D-BFFA-8C0CA5037977}" type="slidenum">
              <a:rPr lang="fr-BE" smtClean="0"/>
              <a:t>34</a:t>
            </a:fld>
            <a:endParaRPr lang="fr-BE"/>
          </a:p>
        </p:txBody>
      </p:sp>
      <p:sp>
        <p:nvSpPr>
          <p:cNvPr id="11" name="Titre 10">
            <a:extLst>
              <a:ext uri="{FF2B5EF4-FFF2-40B4-BE49-F238E27FC236}">
                <a16:creationId xmlns:a16="http://schemas.microsoft.com/office/drawing/2014/main" id="{0DDF23EB-9F66-46B4-9DB7-6E8A8E00200C}"/>
              </a:ext>
            </a:extLst>
          </p:cNvPr>
          <p:cNvSpPr>
            <a:spLocks noGrp="1"/>
          </p:cNvSpPr>
          <p:nvPr>
            <p:ph type="title"/>
          </p:nvPr>
        </p:nvSpPr>
        <p:spPr/>
        <p:txBody>
          <a:bodyPr/>
          <a:lstStyle/>
          <a:p>
            <a:endParaRPr lang="fr-FR"/>
          </a:p>
        </p:txBody>
      </p:sp>
      <p:sp>
        <p:nvSpPr>
          <p:cNvPr id="13" name="AutoShape 6">
            <a:extLst>
              <a:ext uri="{FF2B5EF4-FFF2-40B4-BE49-F238E27FC236}">
                <a16:creationId xmlns:a16="http://schemas.microsoft.com/office/drawing/2014/main" id="{CE621D67-B05B-4117-9292-D475A6D0E776}"/>
              </a:ext>
            </a:extLst>
          </p:cNvPr>
          <p:cNvSpPr>
            <a:spLocks noChangeArrowheads="1"/>
          </p:cNvSpPr>
          <p:nvPr/>
        </p:nvSpPr>
        <p:spPr bwMode="auto">
          <a:xfrm>
            <a:off x="14868" y="0"/>
            <a:ext cx="9144000" cy="792000"/>
          </a:xfrm>
          <a:prstGeom prst="flowChartDocument">
            <a:avLst/>
          </a:prstGeom>
          <a:solidFill>
            <a:srgbClr val="4A7EBB"/>
          </a:solidFill>
          <a:ln w="9525" algn="ctr">
            <a:solidFill>
              <a:schemeClr val="bg1">
                <a:lumMod val="50000"/>
              </a:schemeClr>
            </a:solidFill>
            <a:miter lim="800000"/>
            <a:headEnd/>
            <a:tailEnd/>
          </a:ln>
          <a:effectLst/>
        </p:spPr>
        <p:txBody>
          <a:bodyPr wrap="none" lIns="82468" tIns="41234" rIns="82468" bIns="41234" anchor="ctr"/>
          <a:lstStyle/>
          <a:p>
            <a:pPr algn="ctr" defTabSz="824718" eaLnBrk="0" fontAlgn="base" hangingPunct="0">
              <a:spcBef>
                <a:spcPct val="0"/>
              </a:spcBef>
              <a:spcAft>
                <a:spcPct val="0"/>
              </a:spcAft>
              <a:defRPr/>
            </a:pPr>
            <a:endParaRPr kumimoji="1" lang="en-US" sz="4300" b="1">
              <a:solidFill>
                <a:srgbClr val="000000"/>
              </a:solidFill>
              <a:latin typeface="Agency FB" pitchFamily="34" charset="0"/>
            </a:endParaRPr>
          </a:p>
        </p:txBody>
      </p:sp>
      <p:sp>
        <p:nvSpPr>
          <p:cNvPr id="14" name="Rectangle 13">
            <a:extLst>
              <a:ext uri="{FF2B5EF4-FFF2-40B4-BE49-F238E27FC236}">
                <a16:creationId xmlns:a16="http://schemas.microsoft.com/office/drawing/2014/main" id="{ECB7B49D-A224-4B1F-B33D-9BA2F2F8901A}"/>
              </a:ext>
            </a:extLst>
          </p:cNvPr>
          <p:cNvSpPr/>
          <p:nvPr/>
        </p:nvSpPr>
        <p:spPr>
          <a:xfrm>
            <a:off x="1619672" y="186451"/>
            <a:ext cx="6197168" cy="452605"/>
          </a:xfrm>
          <a:prstGeom prst="rect">
            <a:avLst/>
          </a:prstGeom>
        </p:spPr>
        <p:txBody>
          <a:bodyPr wrap="square" lIns="82468" tIns="41234" rIns="82468" bIns="41234">
            <a:spAutoFit/>
          </a:bodyPr>
          <a:lstStyle/>
          <a:p>
            <a:pPr algn="ctr" defTabSz="824718" fontAlgn="base">
              <a:spcBef>
                <a:spcPct val="0"/>
              </a:spcBef>
              <a:spcAft>
                <a:spcPct val="0"/>
              </a:spcAft>
            </a:pPr>
            <a:r>
              <a:rPr kumimoji="1" lang="en-US" sz="2400" b="1" dirty="0">
                <a:solidFill>
                  <a:schemeClr val="bg1"/>
                </a:solidFill>
                <a:latin typeface="+mj-lt"/>
              </a:rPr>
              <a:t>Evaluation des SR</a:t>
            </a:r>
            <a:endParaRPr lang="fr-FR" dirty="0">
              <a:solidFill>
                <a:schemeClr val="bg1"/>
              </a:solidFill>
              <a:latin typeface="+mj-lt"/>
            </a:endParaRPr>
          </a:p>
        </p:txBody>
      </p:sp>
      <p:pic>
        <p:nvPicPr>
          <p:cNvPr id="15" name="Picture 2">
            <a:extLst>
              <a:ext uri="{FF2B5EF4-FFF2-40B4-BE49-F238E27FC236}">
                <a16:creationId xmlns:a16="http://schemas.microsoft.com/office/drawing/2014/main" id="{FB61B914-61A9-4A38-9424-F0DA3670097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91304" y="124753"/>
            <a:ext cx="553534" cy="576000"/>
          </a:xfrm>
          <a:prstGeom prst="rect">
            <a:avLst/>
          </a:prstGeom>
          <a:noFill/>
          <a:ln w="9525">
            <a:noFill/>
            <a:miter lim="800000"/>
            <a:headEnd/>
            <a:tailEnd/>
          </a:ln>
        </p:spPr>
      </p:pic>
    </p:spTree>
    <p:extLst>
      <p:ext uri="{BB962C8B-B14F-4D97-AF65-F5344CB8AC3E}">
        <p14:creationId xmlns:p14="http://schemas.microsoft.com/office/powerpoint/2010/main" val="137262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ppt_x"/>
                                          </p:val>
                                        </p:tav>
                                        <p:tav tm="100000">
                                          <p:val>
                                            <p:strVal val="#ppt_x"/>
                                          </p:val>
                                        </p:tav>
                                      </p:tavLst>
                                    </p:anim>
                                    <p:anim calcmode="lin" valueType="num">
                                      <p:cBhvr additive="base">
                                        <p:cTn id="3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animBg="1"/>
      <p:bldP spid="7" grpId="0" animBg="1"/>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899592" y="1605172"/>
            <a:ext cx="7488832" cy="1656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marL="0" lvl="0" indent="228600">
              <a:spcBef>
                <a:spcPct val="0"/>
              </a:spcBef>
              <a:buNone/>
            </a:pPr>
            <a:endParaRPr lang="fr-FR" sz="1600" dirty="0">
              <a:solidFill>
                <a:schemeClr val="bg1"/>
              </a:solidFill>
              <a:latin typeface="Times New Roman" pitchFamily="18" charset="0"/>
              <a:ea typeface="Calibri" pitchFamily="34" charset="0"/>
              <a:cs typeface="Times New Roman" pitchFamily="18" charset="0"/>
            </a:endParaRPr>
          </a:p>
          <a:p>
            <a:pPr marL="0" lvl="0" indent="228600" algn="just">
              <a:spcBef>
                <a:spcPct val="0"/>
              </a:spcBef>
              <a:buNone/>
            </a:pPr>
            <a:r>
              <a:rPr lang="fr-FR" sz="1600" b="1" dirty="0">
                <a:solidFill>
                  <a:schemeClr val="bg1"/>
                </a:solidFill>
                <a:latin typeface="Times New Roman" pitchFamily="18" charset="0"/>
                <a:ea typeface="Calibri" pitchFamily="34" charset="0"/>
                <a:cs typeface="Times New Roman" pitchFamily="18" charset="0"/>
              </a:rPr>
              <a:t>F-MESURE: C</a:t>
            </a:r>
            <a:r>
              <a:rPr lang="fr-FR" sz="1600" b="1" dirty="0">
                <a:solidFill>
                  <a:schemeClr val="bg1"/>
                </a:solidFill>
                <a:latin typeface="Calibri"/>
                <a:ea typeface="Calibri" pitchFamily="34" charset="0"/>
                <a:cs typeface="Times New Roman" pitchFamily="18" charset="0"/>
              </a:rPr>
              <a:t>’</a:t>
            </a:r>
            <a:r>
              <a:rPr lang="fr-FR" sz="1600" b="1" dirty="0">
                <a:solidFill>
                  <a:schemeClr val="bg1"/>
                </a:solidFill>
                <a:latin typeface="Times New Roman" pitchFamily="18" charset="0"/>
                <a:ea typeface="Calibri" pitchFamily="34" charset="0"/>
                <a:cs typeface="Times New Roman" pitchFamily="18" charset="0"/>
              </a:rPr>
              <a:t>est une synth</a:t>
            </a:r>
            <a:r>
              <a:rPr lang="fr-FR" sz="1600" b="1" dirty="0">
                <a:solidFill>
                  <a:schemeClr val="bg1"/>
                </a:solidFill>
                <a:latin typeface="Calibri"/>
                <a:ea typeface="Calibri" pitchFamily="34" charset="0"/>
                <a:cs typeface="Times New Roman" pitchFamily="18" charset="0"/>
              </a:rPr>
              <a:t>é</a:t>
            </a:r>
            <a:r>
              <a:rPr lang="fr-FR" sz="1600" b="1" dirty="0">
                <a:solidFill>
                  <a:schemeClr val="bg1"/>
                </a:solidFill>
                <a:latin typeface="Times New Roman" pitchFamily="18" charset="0"/>
                <a:ea typeface="Calibri" pitchFamily="34" charset="0"/>
                <a:cs typeface="Times New Roman" pitchFamily="18" charset="0"/>
              </a:rPr>
              <a:t>tisation des  deux param</a:t>
            </a:r>
            <a:r>
              <a:rPr lang="fr-FR" sz="1600" b="1" dirty="0">
                <a:solidFill>
                  <a:schemeClr val="bg1"/>
                </a:solidFill>
                <a:latin typeface="Calibri"/>
                <a:ea typeface="Calibri" pitchFamily="34" charset="0"/>
                <a:cs typeface="Times New Roman" pitchFamily="18" charset="0"/>
              </a:rPr>
              <a:t>è</a:t>
            </a:r>
            <a:r>
              <a:rPr lang="fr-FR" sz="1600" b="1" dirty="0">
                <a:solidFill>
                  <a:schemeClr val="bg1"/>
                </a:solidFill>
                <a:latin typeface="Times New Roman" pitchFamily="18" charset="0"/>
                <a:ea typeface="Calibri" pitchFamily="34" charset="0"/>
                <a:cs typeface="Times New Roman" pitchFamily="18" charset="0"/>
              </a:rPr>
              <a:t>tres, pour rem</a:t>
            </a:r>
            <a:r>
              <a:rPr lang="fr-FR" sz="1600" b="1" dirty="0">
                <a:solidFill>
                  <a:schemeClr val="bg1"/>
                </a:solidFill>
                <a:latin typeface="Calibri"/>
                <a:ea typeface="Calibri" pitchFamily="34" charset="0"/>
                <a:cs typeface="Times New Roman" pitchFamily="18" charset="0"/>
              </a:rPr>
              <a:t>é</a:t>
            </a:r>
            <a:r>
              <a:rPr lang="fr-FR" sz="1600" b="1" dirty="0">
                <a:solidFill>
                  <a:schemeClr val="bg1"/>
                </a:solidFill>
                <a:latin typeface="Times New Roman" pitchFamily="18" charset="0"/>
                <a:ea typeface="Calibri" pitchFamily="34" charset="0"/>
                <a:cs typeface="Times New Roman" pitchFamily="18" charset="0"/>
              </a:rPr>
              <a:t>dier aux conflits entre les deux moyennes dans certains cas (par exemple si le syst</a:t>
            </a:r>
            <a:r>
              <a:rPr lang="fr-FR" sz="1600" b="1" dirty="0">
                <a:solidFill>
                  <a:schemeClr val="bg1"/>
                </a:solidFill>
                <a:latin typeface="Calibri"/>
                <a:ea typeface="Calibri" pitchFamily="34" charset="0"/>
                <a:cs typeface="Times New Roman" pitchFamily="18" charset="0"/>
              </a:rPr>
              <a:t>è</a:t>
            </a:r>
            <a:r>
              <a:rPr lang="fr-FR" sz="1600" b="1" dirty="0">
                <a:solidFill>
                  <a:schemeClr val="bg1"/>
                </a:solidFill>
                <a:latin typeface="Times New Roman" pitchFamily="18" charset="0"/>
                <a:ea typeface="Calibri" pitchFamily="34" charset="0"/>
                <a:cs typeface="Times New Roman" pitchFamily="18" charset="0"/>
              </a:rPr>
              <a:t>me recommande un seul </a:t>
            </a:r>
            <a:r>
              <a:rPr lang="fr-FR" sz="1600" b="1" dirty="0">
                <a:solidFill>
                  <a:schemeClr val="bg1"/>
                </a:solidFill>
                <a:latin typeface="Calibri"/>
                <a:ea typeface="Calibri" pitchFamily="34" charset="0"/>
                <a:cs typeface="Times New Roman" pitchFamily="18" charset="0"/>
              </a:rPr>
              <a:t>é</a:t>
            </a:r>
            <a:r>
              <a:rPr lang="fr-FR" sz="1600" b="1" dirty="0">
                <a:solidFill>
                  <a:schemeClr val="bg1"/>
                </a:solidFill>
                <a:latin typeface="Times New Roman" pitchFamily="18" charset="0"/>
                <a:ea typeface="Calibri" pitchFamily="34" charset="0"/>
                <a:cs typeface="Times New Roman" pitchFamily="18" charset="0"/>
              </a:rPr>
              <a:t>l</a:t>
            </a:r>
            <a:r>
              <a:rPr lang="fr-FR" sz="1600" b="1" dirty="0">
                <a:solidFill>
                  <a:schemeClr val="bg1"/>
                </a:solidFill>
                <a:latin typeface="Calibri"/>
                <a:ea typeface="Calibri" pitchFamily="34" charset="0"/>
                <a:cs typeface="Times New Roman" pitchFamily="18" charset="0"/>
              </a:rPr>
              <a:t>é</a:t>
            </a:r>
            <a:r>
              <a:rPr lang="fr-FR" sz="1600" b="1" dirty="0">
                <a:solidFill>
                  <a:schemeClr val="bg1"/>
                </a:solidFill>
                <a:latin typeface="Times New Roman" pitchFamily="18" charset="0"/>
                <a:ea typeface="Calibri" pitchFamily="34" charset="0"/>
                <a:cs typeface="Times New Roman" pitchFamily="18" charset="0"/>
              </a:rPr>
              <a:t>ment </a:t>
            </a:r>
            <a:r>
              <a:rPr lang="fr-FR" sz="1600" b="1" dirty="0">
                <a:solidFill>
                  <a:schemeClr val="bg1"/>
                </a:solidFill>
                <a:latin typeface="Calibri"/>
                <a:ea typeface="Calibri" pitchFamily="34" charset="0"/>
                <a:cs typeface="Times New Roman" pitchFamily="18" charset="0"/>
              </a:rPr>
              <a:t>à</a:t>
            </a:r>
            <a:r>
              <a:rPr lang="fr-FR" sz="1600" b="1" dirty="0">
                <a:solidFill>
                  <a:schemeClr val="bg1"/>
                </a:solidFill>
                <a:latin typeface="Times New Roman" pitchFamily="18" charset="0"/>
                <a:ea typeface="Calibri" pitchFamily="34" charset="0"/>
                <a:cs typeface="Times New Roman" pitchFamily="18" charset="0"/>
              </a:rPr>
              <a:t> un utilisateur, et qu'il est pertinent, Alors la pr</a:t>
            </a:r>
            <a:r>
              <a:rPr lang="fr-FR" sz="1600" b="1" dirty="0">
                <a:solidFill>
                  <a:schemeClr val="bg1"/>
                </a:solidFill>
                <a:latin typeface="Calibri"/>
                <a:ea typeface="Calibri" pitchFamily="34" charset="0"/>
                <a:cs typeface="Times New Roman" pitchFamily="18" charset="0"/>
              </a:rPr>
              <a:t>é</a:t>
            </a:r>
            <a:r>
              <a:rPr lang="fr-FR" sz="1600" b="1" dirty="0">
                <a:solidFill>
                  <a:schemeClr val="bg1"/>
                </a:solidFill>
                <a:latin typeface="Times New Roman" pitchFamily="18" charset="0"/>
                <a:ea typeface="Calibri" pitchFamily="34" charset="0"/>
                <a:cs typeface="Times New Roman" pitchFamily="18" charset="0"/>
              </a:rPr>
              <a:t>cision est de 1, alors que le rappel est peu </a:t>
            </a:r>
            <a:r>
              <a:rPr lang="fr-FR" sz="1600" b="1" dirty="0">
                <a:solidFill>
                  <a:schemeClr val="bg1"/>
                </a:solidFill>
                <a:latin typeface="Calibri"/>
                <a:ea typeface="Calibri" pitchFamily="34" charset="0"/>
                <a:cs typeface="Times New Roman" pitchFamily="18" charset="0"/>
              </a:rPr>
              <a:t>é</a:t>
            </a:r>
            <a:r>
              <a:rPr lang="fr-FR" sz="1600" b="1" dirty="0">
                <a:solidFill>
                  <a:schemeClr val="bg1"/>
                </a:solidFill>
                <a:latin typeface="Times New Roman" pitchFamily="18" charset="0"/>
                <a:ea typeface="Calibri" pitchFamily="34" charset="0"/>
                <a:cs typeface="Times New Roman" pitchFamily="18" charset="0"/>
              </a:rPr>
              <a:t>lev</a:t>
            </a:r>
            <a:r>
              <a:rPr lang="fr-FR" sz="1600" b="1" dirty="0">
                <a:solidFill>
                  <a:schemeClr val="bg1"/>
                </a:solidFill>
                <a:latin typeface="Calibri"/>
                <a:ea typeface="Calibri" pitchFamily="34" charset="0"/>
                <a:cs typeface="Times New Roman" pitchFamily="18" charset="0"/>
              </a:rPr>
              <a:t>é</a:t>
            </a:r>
            <a:r>
              <a:rPr lang="fr-FR" sz="1600" b="1" dirty="0">
                <a:solidFill>
                  <a:schemeClr val="bg1"/>
                </a:solidFill>
                <a:latin typeface="Times New Roman" pitchFamily="18" charset="0"/>
                <a:ea typeface="Calibri" pitchFamily="34" charset="0"/>
                <a:cs typeface="Times New Roman" pitchFamily="18" charset="0"/>
              </a:rPr>
              <a:t>) .Ce score est d</a:t>
            </a:r>
            <a:r>
              <a:rPr lang="fr-FR" sz="1600" b="1" dirty="0">
                <a:solidFill>
                  <a:schemeClr val="bg1"/>
                </a:solidFill>
                <a:latin typeface="Calibri"/>
                <a:ea typeface="Calibri" pitchFamily="34" charset="0"/>
                <a:cs typeface="Times New Roman" pitchFamily="18" charset="0"/>
              </a:rPr>
              <a:t>é</a:t>
            </a:r>
            <a:r>
              <a:rPr lang="fr-FR" sz="1600" b="1" dirty="0">
                <a:solidFill>
                  <a:schemeClr val="bg1"/>
                </a:solidFill>
                <a:latin typeface="Times New Roman" pitchFamily="18" charset="0"/>
                <a:ea typeface="Calibri" pitchFamily="34" charset="0"/>
                <a:cs typeface="Times New Roman" pitchFamily="18" charset="0"/>
              </a:rPr>
              <a:t>fini comme le moyen harmonique entre rappel et pr</a:t>
            </a:r>
            <a:r>
              <a:rPr lang="fr-FR" sz="1600" b="1" dirty="0">
                <a:solidFill>
                  <a:schemeClr val="bg1"/>
                </a:solidFill>
                <a:latin typeface="Calibri"/>
                <a:ea typeface="Calibri" pitchFamily="34" charset="0"/>
                <a:cs typeface="Times New Roman" pitchFamily="18" charset="0"/>
              </a:rPr>
              <a:t>é</a:t>
            </a:r>
            <a:r>
              <a:rPr lang="fr-FR" sz="1600" b="1" dirty="0">
                <a:solidFill>
                  <a:schemeClr val="bg1"/>
                </a:solidFill>
                <a:latin typeface="Times New Roman" pitchFamily="18" charset="0"/>
                <a:ea typeface="Calibri" pitchFamily="34" charset="0"/>
                <a:cs typeface="Times New Roman" pitchFamily="18" charset="0"/>
              </a:rPr>
              <a:t>cision:</a:t>
            </a:r>
            <a:endParaRPr lang="fr-FR" sz="1600" b="1" dirty="0">
              <a:solidFill>
                <a:schemeClr val="bg1"/>
              </a:solidFill>
              <a:latin typeface="Arial" pitchFamily="34" charset="0"/>
              <a:cs typeface="Arial" pitchFamily="34" charset="0"/>
            </a:endParaRPr>
          </a:p>
          <a:p>
            <a:pPr marL="0" lvl="0" indent="228600" algn="just" eaLnBrk="0" hangingPunct="0">
              <a:spcBef>
                <a:spcPct val="0"/>
              </a:spcBef>
              <a:buNone/>
            </a:pPr>
            <a:endParaRPr lang="fr-FR" sz="1600" b="1" dirty="0">
              <a:solidFill>
                <a:schemeClr val="bg1"/>
              </a:solidFill>
              <a:latin typeface="Arial" pitchFamily="34" charset="0"/>
              <a:cs typeface="Arial" pitchFamily="34" charset="0"/>
            </a:endParaRPr>
          </a:p>
          <a:p>
            <a:pPr marL="0" indent="0">
              <a:buNone/>
            </a:pPr>
            <a:endParaRPr lang="fr-FR" sz="1600" b="1" dirty="0">
              <a:solidFill>
                <a:schemeClr val="bg1"/>
              </a:solidFill>
              <a:latin typeface="Times New Roman" panose="02020603050405020304" pitchFamily="18" charset="0"/>
              <a:cs typeface="Times New Roman" panose="02020603050405020304" pitchFamily="18" charset="0"/>
            </a:endParaRPr>
          </a:p>
        </p:txBody>
      </p:sp>
      <p:pic>
        <p:nvPicPr>
          <p:cNvPr id="252929"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791304" y="3558380"/>
            <a:ext cx="3357586" cy="928694"/>
          </a:xfrm>
          <a:prstGeom prst="rect">
            <a:avLst/>
          </a:prstGeom>
          <a:noFill/>
        </p:spPr>
      </p:pic>
      <p:sp>
        <p:nvSpPr>
          <p:cNvPr id="252931" name="Rectangle 3"/>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fr-FR" sz="1800" b="0" i="0" u="none" strike="noStrike" cap="none" normalizeH="0" baseline="0">
                <a:ln>
                  <a:noFill/>
                </a:ln>
                <a:solidFill>
                  <a:schemeClr val="tx1"/>
                </a:solidFill>
                <a:effectLst/>
                <a:latin typeface="Arial" pitchFamily="34" charset="0"/>
                <a:cs typeface="Arial" pitchFamily="34" charset="0"/>
              </a:rPr>
            </a:b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2" name="Espace réservé de la date 1">
            <a:extLst>
              <a:ext uri="{FF2B5EF4-FFF2-40B4-BE49-F238E27FC236}">
                <a16:creationId xmlns:a16="http://schemas.microsoft.com/office/drawing/2014/main" id="{6E4CE2AD-9F2D-4E9A-94F8-B35563D41D9F}"/>
              </a:ext>
            </a:extLst>
          </p:cNvPr>
          <p:cNvSpPr>
            <a:spLocks noGrp="1"/>
          </p:cNvSpPr>
          <p:nvPr>
            <p:ph type="dt" sz="half" idx="10"/>
          </p:nvPr>
        </p:nvSpPr>
        <p:spPr/>
        <p:txBody>
          <a:bodyPr/>
          <a:lstStyle/>
          <a:p>
            <a:fld id="{02ABFA69-02EE-433C-B3AD-D726BD2243F1}" type="datetime1">
              <a:rPr lang="fr-FR" smtClean="0"/>
              <a:t>28/05/2022</a:t>
            </a:fld>
            <a:endParaRPr lang="fr-BE"/>
          </a:p>
        </p:txBody>
      </p:sp>
      <p:sp>
        <p:nvSpPr>
          <p:cNvPr id="6" name="Espace réservé du numéro de diapositive 5">
            <a:extLst>
              <a:ext uri="{FF2B5EF4-FFF2-40B4-BE49-F238E27FC236}">
                <a16:creationId xmlns:a16="http://schemas.microsoft.com/office/drawing/2014/main" id="{80D259A0-30FF-481A-8250-A9517FE68D29}"/>
              </a:ext>
            </a:extLst>
          </p:cNvPr>
          <p:cNvSpPr>
            <a:spLocks noGrp="1"/>
          </p:cNvSpPr>
          <p:nvPr>
            <p:ph type="sldNum" sz="quarter" idx="12"/>
          </p:nvPr>
        </p:nvSpPr>
        <p:spPr/>
        <p:txBody>
          <a:bodyPr/>
          <a:lstStyle/>
          <a:p>
            <a:fld id="{CF4668DC-857F-487D-BFFA-8C0CA5037977}" type="slidenum">
              <a:rPr lang="fr-BE" smtClean="0"/>
              <a:t>35</a:t>
            </a:fld>
            <a:endParaRPr lang="fr-BE"/>
          </a:p>
        </p:txBody>
      </p:sp>
      <p:sp>
        <p:nvSpPr>
          <p:cNvPr id="8" name="Titre 7">
            <a:extLst>
              <a:ext uri="{FF2B5EF4-FFF2-40B4-BE49-F238E27FC236}">
                <a16:creationId xmlns:a16="http://schemas.microsoft.com/office/drawing/2014/main" id="{D09667EA-D01B-440C-BC71-AA8B9999426E}"/>
              </a:ext>
            </a:extLst>
          </p:cNvPr>
          <p:cNvSpPr>
            <a:spLocks noGrp="1"/>
          </p:cNvSpPr>
          <p:nvPr>
            <p:ph type="title"/>
          </p:nvPr>
        </p:nvSpPr>
        <p:spPr/>
        <p:txBody>
          <a:bodyPr/>
          <a:lstStyle/>
          <a:p>
            <a:endParaRPr lang="fr-FR"/>
          </a:p>
        </p:txBody>
      </p:sp>
      <p:sp>
        <p:nvSpPr>
          <p:cNvPr id="11" name="AutoShape 6">
            <a:extLst>
              <a:ext uri="{FF2B5EF4-FFF2-40B4-BE49-F238E27FC236}">
                <a16:creationId xmlns:a16="http://schemas.microsoft.com/office/drawing/2014/main" id="{B37C2B05-2D92-4D39-B8D3-6008AD663545}"/>
              </a:ext>
            </a:extLst>
          </p:cNvPr>
          <p:cNvSpPr>
            <a:spLocks noChangeArrowheads="1"/>
          </p:cNvSpPr>
          <p:nvPr/>
        </p:nvSpPr>
        <p:spPr bwMode="auto">
          <a:xfrm>
            <a:off x="14868" y="0"/>
            <a:ext cx="9144000" cy="792000"/>
          </a:xfrm>
          <a:prstGeom prst="flowChartDocument">
            <a:avLst/>
          </a:prstGeom>
          <a:solidFill>
            <a:srgbClr val="4A7EBB"/>
          </a:solidFill>
          <a:ln w="9525" algn="ctr">
            <a:solidFill>
              <a:schemeClr val="bg1">
                <a:lumMod val="50000"/>
              </a:schemeClr>
            </a:solidFill>
            <a:miter lim="800000"/>
            <a:headEnd/>
            <a:tailEnd/>
          </a:ln>
          <a:effectLst/>
        </p:spPr>
        <p:txBody>
          <a:bodyPr wrap="none" lIns="82468" tIns="41234" rIns="82468" bIns="41234" anchor="ctr"/>
          <a:lstStyle/>
          <a:p>
            <a:pPr algn="ctr" defTabSz="824718" eaLnBrk="0" fontAlgn="base" hangingPunct="0">
              <a:spcBef>
                <a:spcPct val="0"/>
              </a:spcBef>
              <a:spcAft>
                <a:spcPct val="0"/>
              </a:spcAft>
              <a:defRPr/>
            </a:pPr>
            <a:endParaRPr kumimoji="1" lang="en-US" sz="4300" b="1">
              <a:solidFill>
                <a:srgbClr val="000000"/>
              </a:solidFill>
              <a:latin typeface="Agency FB" pitchFamily="34" charset="0"/>
            </a:endParaRPr>
          </a:p>
        </p:txBody>
      </p:sp>
      <p:sp>
        <p:nvSpPr>
          <p:cNvPr id="12" name="Rectangle 11">
            <a:extLst>
              <a:ext uri="{FF2B5EF4-FFF2-40B4-BE49-F238E27FC236}">
                <a16:creationId xmlns:a16="http://schemas.microsoft.com/office/drawing/2014/main" id="{29EE8495-CDFD-4264-9C40-6C0A5D28F86F}"/>
              </a:ext>
            </a:extLst>
          </p:cNvPr>
          <p:cNvSpPr/>
          <p:nvPr/>
        </p:nvSpPr>
        <p:spPr>
          <a:xfrm>
            <a:off x="1619672" y="186451"/>
            <a:ext cx="6197168" cy="452605"/>
          </a:xfrm>
          <a:prstGeom prst="rect">
            <a:avLst/>
          </a:prstGeom>
        </p:spPr>
        <p:txBody>
          <a:bodyPr wrap="square" lIns="82468" tIns="41234" rIns="82468" bIns="41234">
            <a:spAutoFit/>
          </a:bodyPr>
          <a:lstStyle/>
          <a:p>
            <a:pPr algn="ctr" defTabSz="824718" fontAlgn="base">
              <a:spcBef>
                <a:spcPct val="0"/>
              </a:spcBef>
              <a:spcAft>
                <a:spcPct val="0"/>
              </a:spcAft>
            </a:pPr>
            <a:r>
              <a:rPr kumimoji="1" lang="en-US" sz="2400" b="1" dirty="0">
                <a:solidFill>
                  <a:schemeClr val="bg1"/>
                </a:solidFill>
                <a:latin typeface="+mj-lt"/>
              </a:rPr>
              <a:t>Evaluation des SR</a:t>
            </a:r>
            <a:endParaRPr lang="fr-FR" dirty="0">
              <a:solidFill>
                <a:schemeClr val="bg1"/>
              </a:solidFill>
              <a:latin typeface="+mj-lt"/>
            </a:endParaRPr>
          </a:p>
        </p:txBody>
      </p:sp>
      <p:pic>
        <p:nvPicPr>
          <p:cNvPr id="13" name="Picture 2">
            <a:extLst>
              <a:ext uri="{FF2B5EF4-FFF2-40B4-BE49-F238E27FC236}">
                <a16:creationId xmlns:a16="http://schemas.microsoft.com/office/drawing/2014/main" id="{BBBB72D3-0F55-42AB-A341-1850B6C2A69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791304" y="124753"/>
            <a:ext cx="553534" cy="576000"/>
          </a:xfrm>
          <a:prstGeom prst="rect">
            <a:avLst/>
          </a:prstGeom>
          <a:noFill/>
          <a:ln w="9525">
            <a:noFill/>
            <a:miter lim="800000"/>
            <a:headEnd/>
            <a:tailEnd/>
          </a:ln>
        </p:spPr>
      </p:pic>
    </p:spTree>
    <p:extLst>
      <p:ext uri="{BB962C8B-B14F-4D97-AF65-F5344CB8AC3E}">
        <p14:creationId xmlns:p14="http://schemas.microsoft.com/office/powerpoint/2010/main" val="260546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29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457200" y="2166310"/>
            <a:ext cx="8291736" cy="30963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just">
              <a:buFont typeface="Wingdings" panose="05000000000000000000" pitchFamily="2" charset="2"/>
              <a:buChar char="§"/>
            </a:pPr>
            <a:r>
              <a:rPr lang="fr-FR" sz="2600" b="1" dirty="0"/>
              <a:t>Exemple:</a:t>
            </a:r>
            <a:r>
              <a:rPr lang="fr-FR" b="1" dirty="0"/>
              <a:t> </a:t>
            </a:r>
            <a:r>
              <a:rPr lang="fr-FR" sz="2000" b="1" dirty="0">
                <a:solidFill>
                  <a:schemeClr val="bg1"/>
                </a:solidFill>
                <a:latin typeface="Times New Roman" panose="02020603050405020304" pitchFamily="18" charset="0"/>
                <a:cs typeface="Times New Roman" panose="02020603050405020304" pitchFamily="18" charset="0"/>
              </a:rPr>
              <a:t>Le catalogue en ligne d’un service documentaire contient 80 documents sur le </a:t>
            </a:r>
            <a:r>
              <a:rPr lang="fr-FR" sz="2000" b="1" dirty="0" err="1">
                <a:solidFill>
                  <a:schemeClr val="bg1"/>
                </a:solidFill>
                <a:latin typeface="Times New Roman" panose="02020603050405020304" pitchFamily="18" charset="0"/>
                <a:cs typeface="Times New Roman" panose="02020603050405020304" pitchFamily="18" charset="0"/>
              </a:rPr>
              <a:t>Big</a:t>
            </a:r>
            <a:r>
              <a:rPr lang="fr-FR" sz="2000" b="1" dirty="0">
                <a:solidFill>
                  <a:schemeClr val="bg1"/>
                </a:solidFill>
                <a:latin typeface="Times New Roman" panose="02020603050405020304" pitchFamily="18" charset="0"/>
                <a:cs typeface="Times New Roman" panose="02020603050405020304" pitchFamily="18" charset="0"/>
              </a:rPr>
              <a:t> Data et Analytics, et la requête d’un usager lui a fait recommander 60 documents dont 45 sont pertinents pour son besoin information.</a:t>
            </a:r>
          </a:p>
          <a:p>
            <a:pPr algn="just"/>
            <a:endParaRPr lang="fr-FR" sz="2000" b="1" dirty="0">
              <a:solidFill>
                <a:schemeClr val="bg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fr-FR" sz="2000" b="1" dirty="0">
                <a:solidFill>
                  <a:srgbClr val="FFFF00"/>
                </a:solidFill>
                <a:latin typeface="Times New Roman" panose="02020603050405020304" pitchFamily="18" charset="0"/>
                <a:cs typeface="Times New Roman" panose="02020603050405020304" pitchFamily="18" charset="0"/>
              </a:rPr>
              <a:t>Calculez le taux de </a:t>
            </a:r>
            <a:r>
              <a:rPr lang="fr-FR" sz="2000" b="1" dirty="0" err="1">
                <a:solidFill>
                  <a:srgbClr val="FFFF00"/>
                </a:solidFill>
                <a:latin typeface="Times New Roman" panose="02020603050405020304" pitchFamily="18" charset="0"/>
                <a:cs typeface="Times New Roman" panose="02020603050405020304" pitchFamily="18" charset="0"/>
              </a:rPr>
              <a:t>Recall</a:t>
            </a:r>
            <a:r>
              <a:rPr lang="fr-FR" sz="2000" b="1" dirty="0">
                <a:solidFill>
                  <a:srgbClr val="FFFF00"/>
                </a:solidFill>
                <a:latin typeface="Times New Roman" panose="02020603050405020304" pitchFamily="18" charset="0"/>
                <a:cs typeface="Times New Roman" panose="02020603050405020304" pitchFamily="18" charset="0"/>
              </a:rPr>
              <a:t> et de Précision de cette recommandation ?</a:t>
            </a:r>
          </a:p>
        </p:txBody>
      </p:sp>
      <p:sp>
        <p:nvSpPr>
          <p:cNvPr id="3" name="Espace réservé de la date 2">
            <a:extLst>
              <a:ext uri="{FF2B5EF4-FFF2-40B4-BE49-F238E27FC236}">
                <a16:creationId xmlns:a16="http://schemas.microsoft.com/office/drawing/2014/main" id="{AEA73A15-37F5-49C0-AF8D-2562386DA223}"/>
              </a:ext>
            </a:extLst>
          </p:cNvPr>
          <p:cNvSpPr>
            <a:spLocks noGrp="1"/>
          </p:cNvSpPr>
          <p:nvPr>
            <p:ph type="dt" sz="half" idx="10"/>
          </p:nvPr>
        </p:nvSpPr>
        <p:spPr/>
        <p:txBody>
          <a:bodyPr/>
          <a:lstStyle/>
          <a:p>
            <a:fld id="{06C68B44-86A8-49B6-8F41-2E6D7AB4DD7F}" type="datetime1">
              <a:rPr lang="fr-FR" smtClean="0"/>
              <a:t>28/05/2022</a:t>
            </a:fld>
            <a:endParaRPr lang="fr-BE"/>
          </a:p>
        </p:txBody>
      </p:sp>
      <p:sp>
        <p:nvSpPr>
          <p:cNvPr id="5" name="Espace réservé du numéro de diapositive 4">
            <a:extLst>
              <a:ext uri="{FF2B5EF4-FFF2-40B4-BE49-F238E27FC236}">
                <a16:creationId xmlns:a16="http://schemas.microsoft.com/office/drawing/2014/main" id="{A9B7062F-CD72-4662-9485-EA895C9B39A4}"/>
              </a:ext>
            </a:extLst>
          </p:cNvPr>
          <p:cNvSpPr>
            <a:spLocks noGrp="1"/>
          </p:cNvSpPr>
          <p:nvPr>
            <p:ph type="sldNum" sz="quarter" idx="12"/>
          </p:nvPr>
        </p:nvSpPr>
        <p:spPr/>
        <p:txBody>
          <a:bodyPr/>
          <a:lstStyle/>
          <a:p>
            <a:fld id="{CF4668DC-857F-487D-BFFA-8C0CA5037977}" type="slidenum">
              <a:rPr lang="fr-BE" smtClean="0"/>
              <a:t>36</a:t>
            </a:fld>
            <a:endParaRPr lang="fr-BE"/>
          </a:p>
        </p:txBody>
      </p:sp>
      <p:sp>
        <p:nvSpPr>
          <p:cNvPr id="8" name="Titre 7">
            <a:extLst>
              <a:ext uri="{FF2B5EF4-FFF2-40B4-BE49-F238E27FC236}">
                <a16:creationId xmlns:a16="http://schemas.microsoft.com/office/drawing/2014/main" id="{D712FB60-6323-41FA-A869-5A339FC2950E}"/>
              </a:ext>
            </a:extLst>
          </p:cNvPr>
          <p:cNvSpPr>
            <a:spLocks noGrp="1"/>
          </p:cNvSpPr>
          <p:nvPr>
            <p:ph type="title"/>
          </p:nvPr>
        </p:nvSpPr>
        <p:spPr/>
        <p:txBody>
          <a:bodyPr/>
          <a:lstStyle/>
          <a:p>
            <a:endParaRPr lang="fr-FR"/>
          </a:p>
        </p:txBody>
      </p:sp>
      <p:sp>
        <p:nvSpPr>
          <p:cNvPr id="9" name="AutoShape 6">
            <a:extLst>
              <a:ext uri="{FF2B5EF4-FFF2-40B4-BE49-F238E27FC236}">
                <a16:creationId xmlns:a16="http://schemas.microsoft.com/office/drawing/2014/main" id="{99D7D0DF-F0AF-49BD-AAE4-A7D08AFFF28F}"/>
              </a:ext>
            </a:extLst>
          </p:cNvPr>
          <p:cNvSpPr>
            <a:spLocks noChangeArrowheads="1"/>
          </p:cNvSpPr>
          <p:nvPr/>
        </p:nvSpPr>
        <p:spPr bwMode="auto">
          <a:xfrm>
            <a:off x="14868" y="0"/>
            <a:ext cx="9144000" cy="792000"/>
          </a:xfrm>
          <a:prstGeom prst="flowChartDocument">
            <a:avLst/>
          </a:prstGeom>
          <a:solidFill>
            <a:srgbClr val="4A7EBB"/>
          </a:solidFill>
          <a:ln w="9525" algn="ctr">
            <a:solidFill>
              <a:schemeClr val="bg1">
                <a:lumMod val="50000"/>
              </a:schemeClr>
            </a:solidFill>
            <a:miter lim="800000"/>
            <a:headEnd/>
            <a:tailEnd/>
          </a:ln>
          <a:effectLst/>
        </p:spPr>
        <p:txBody>
          <a:bodyPr wrap="none" lIns="82468" tIns="41234" rIns="82468" bIns="41234" anchor="ctr"/>
          <a:lstStyle/>
          <a:p>
            <a:pPr algn="ctr" defTabSz="824718" eaLnBrk="0" fontAlgn="base" hangingPunct="0">
              <a:spcBef>
                <a:spcPct val="0"/>
              </a:spcBef>
              <a:spcAft>
                <a:spcPct val="0"/>
              </a:spcAft>
              <a:defRPr/>
            </a:pPr>
            <a:endParaRPr kumimoji="1" lang="en-US" sz="4300" b="1">
              <a:solidFill>
                <a:srgbClr val="000000"/>
              </a:solidFill>
              <a:latin typeface="Agency FB" pitchFamily="34" charset="0"/>
            </a:endParaRPr>
          </a:p>
        </p:txBody>
      </p:sp>
      <p:sp>
        <p:nvSpPr>
          <p:cNvPr id="10" name="Rectangle 9">
            <a:extLst>
              <a:ext uri="{FF2B5EF4-FFF2-40B4-BE49-F238E27FC236}">
                <a16:creationId xmlns:a16="http://schemas.microsoft.com/office/drawing/2014/main" id="{52D45E9C-FA58-415F-B6D1-3071FE4E4795}"/>
              </a:ext>
            </a:extLst>
          </p:cNvPr>
          <p:cNvSpPr/>
          <p:nvPr/>
        </p:nvSpPr>
        <p:spPr>
          <a:xfrm>
            <a:off x="1619672" y="186451"/>
            <a:ext cx="6197168" cy="452605"/>
          </a:xfrm>
          <a:prstGeom prst="rect">
            <a:avLst/>
          </a:prstGeom>
        </p:spPr>
        <p:txBody>
          <a:bodyPr wrap="square" lIns="82468" tIns="41234" rIns="82468" bIns="41234">
            <a:spAutoFit/>
          </a:bodyPr>
          <a:lstStyle/>
          <a:p>
            <a:pPr algn="ctr" defTabSz="824718" fontAlgn="base">
              <a:spcBef>
                <a:spcPct val="0"/>
              </a:spcBef>
              <a:spcAft>
                <a:spcPct val="0"/>
              </a:spcAft>
            </a:pPr>
            <a:r>
              <a:rPr kumimoji="1" lang="en-US" sz="2400" b="1" dirty="0">
                <a:solidFill>
                  <a:schemeClr val="bg1"/>
                </a:solidFill>
                <a:latin typeface="+mj-lt"/>
              </a:rPr>
              <a:t>Evaluation des SR</a:t>
            </a:r>
            <a:endParaRPr lang="fr-FR" dirty="0">
              <a:solidFill>
                <a:schemeClr val="bg1"/>
              </a:solidFill>
              <a:latin typeface="+mj-lt"/>
            </a:endParaRPr>
          </a:p>
        </p:txBody>
      </p:sp>
      <p:pic>
        <p:nvPicPr>
          <p:cNvPr id="11" name="Picture 2">
            <a:extLst>
              <a:ext uri="{FF2B5EF4-FFF2-40B4-BE49-F238E27FC236}">
                <a16:creationId xmlns:a16="http://schemas.microsoft.com/office/drawing/2014/main" id="{41C2B958-8656-4553-96EE-7E53D721A0A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91304" y="124753"/>
            <a:ext cx="553534" cy="576000"/>
          </a:xfrm>
          <a:prstGeom prst="rect">
            <a:avLst/>
          </a:prstGeom>
          <a:noFill/>
          <a:ln w="9525">
            <a:noFill/>
            <a:miter lim="800000"/>
            <a:headEnd/>
            <a:tailEnd/>
          </a:ln>
        </p:spPr>
      </p:pic>
    </p:spTree>
    <p:extLst>
      <p:ext uri="{BB962C8B-B14F-4D97-AF65-F5344CB8AC3E}">
        <p14:creationId xmlns:p14="http://schemas.microsoft.com/office/powerpoint/2010/main" val="75889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1037266" y="1727385"/>
            <a:ext cx="6552728" cy="4320480"/>
          </a:xfrm>
        </p:spPr>
        <p:txBody>
          <a:bodyPr/>
          <a:lstStyle/>
          <a:p>
            <a:pPr marL="0" indent="0" algn="just">
              <a:buNone/>
            </a:pPr>
            <a:r>
              <a:rPr lang="fr-FR" sz="2200" dirty="0">
                <a:solidFill>
                  <a:schemeClr val="tx1"/>
                </a:solidFill>
                <a:latin typeface="Times New Roman" panose="02020603050405020304" pitchFamily="18" charset="0"/>
                <a:cs typeface="Times New Roman" panose="02020603050405020304" pitchFamily="18" charset="0"/>
              </a:rPr>
              <a:t>Considérons que: A= Nombre de documents pertinents recommandés, B= Nombre de documents pertinents non recommandés et C= Nombre de documents impertinents recommandés  (A=45, B=35 (80-45), C=15 (60-45) )</a:t>
            </a:r>
          </a:p>
          <a:p>
            <a:pPr algn="just"/>
            <a:endParaRPr lang="fr-FR" sz="2200"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2200" b="1" dirty="0">
                <a:solidFill>
                  <a:schemeClr val="tx1"/>
                </a:solidFill>
                <a:latin typeface="Times New Roman" panose="02020603050405020304" pitchFamily="18" charset="0"/>
                <a:cs typeface="Times New Roman" panose="02020603050405020304" pitchFamily="18" charset="0"/>
              </a:rPr>
              <a:t>Recall = (45 / (45 + 35)) * 100% =&gt; 45/80 * 100% = </a:t>
            </a:r>
          </a:p>
          <a:p>
            <a:pPr marL="0" indent="0" algn="just">
              <a:buNone/>
            </a:pPr>
            <a:r>
              <a:rPr lang="en-US" sz="2200" b="1" u="sng" dirty="0">
                <a:solidFill>
                  <a:schemeClr val="tx1"/>
                </a:solidFill>
                <a:latin typeface="Times New Roman" panose="02020603050405020304" pitchFamily="18" charset="0"/>
                <a:cs typeface="Times New Roman" panose="02020603050405020304" pitchFamily="18" charset="0"/>
              </a:rPr>
              <a:t>56%</a:t>
            </a:r>
          </a:p>
          <a:p>
            <a:pPr algn="just"/>
            <a:endParaRPr lang="en-US" sz="2200"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2200" b="1" dirty="0">
                <a:solidFill>
                  <a:schemeClr val="tx1"/>
                </a:solidFill>
                <a:latin typeface="Times New Roman" panose="02020603050405020304" pitchFamily="18" charset="0"/>
                <a:cs typeface="Times New Roman" panose="02020603050405020304" pitchFamily="18" charset="0"/>
              </a:rPr>
              <a:t>Precision = (45 / (45 + 15)) * 100% =&gt; 45/60 * 100% = </a:t>
            </a:r>
            <a:r>
              <a:rPr lang="en-US" sz="2200" b="1" u="sng" dirty="0">
                <a:solidFill>
                  <a:schemeClr val="tx1"/>
                </a:solidFill>
                <a:latin typeface="Times New Roman" panose="02020603050405020304" pitchFamily="18" charset="0"/>
                <a:cs typeface="Times New Roman" panose="02020603050405020304" pitchFamily="18" charset="0"/>
              </a:rPr>
              <a:t>75%</a:t>
            </a:r>
          </a:p>
          <a:p>
            <a:pPr>
              <a:lnSpc>
                <a:spcPct val="80000"/>
              </a:lnSpc>
            </a:pPr>
            <a:endParaRPr lang="en-US" altLang="fr-FR" sz="2200" dirty="0">
              <a:solidFill>
                <a:schemeClr val="tx1"/>
              </a:solidFill>
              <a:latin typeface="Times New Roman" panose="02020603050405020304" pitchFamily="18" charset="0"/>
              <a:cs typeface="Times New Roman" panose="02020603050405020304" pitchFamily="18" charset="0"/>
            </a:endParaRPr>
          </a:p>
        </p:txBody>
      </p:sp>
      <p:sp>
        <p:nvSpPr>
          <p:cNvPr id="3" name="Espace réservé de la date 2">
            <a:extLst>
              <a:ext uri="{FF2B5EF4-FFF2-40B4-BE49-F238E27FC236}">
                <a16:creationId xmlns:a16="http://schemas.microsoft.com/office/drawing/2014/main" id="{DCE9A404-154D-4DB0-940A-9AC83DE479BC}"/>
              </a:ext>
            </a:extLst>
          </p:cNvPr>
          <p:cNvSpPr>
            <a:spLocks noGrp="1"/>
          </p:cNvSpPr>
          <p:nvPr>
            <p:ph type="dt" sz="half" idx="10"/>
          </p:nvPr>
        </p:nvSpPr>
        <p:spPr/>
        <p:txBody>
          <a:bodyPr/>
          <a:lstStyle/>
          <a:p>
            <a:fld id="{EED49E01-D43C-4B37-8F23-3C94176D6360}" type="datetime1">
              <a:rPr lang="fr-FR" smtClean="0"/>
              <a:t>28/05/2022</a:t>
            </a:fld>
            <a:endParaRPr lang="fr-BE"/>
          </a:p>
        </p:txBody>
      </p:sp>
      <p:sp>
        <p:nvSpPr>
          <p:cNvPr id="4" name="Espace réservé du numéro de diapositive 3">
            <a:extLst>
              <a:ext uri="{FF2B5EF4-FFF2-40B4-BE49-F238E27FC236}">
                <a16:creationId xmlns:a16="http://schemas.microsoft.com/office/drawing/2014/main" id="{835CB1EA-0D4D-4311-9DDB-E7FFB082E702}"/>
              </a:ext>
            </a:extLst>
          </p:cNvPr>
          <p:cNvSpPr>
            <a:spLocks noGrp="1"/>
          </p:cNvSpPr>
          <p:nvPr>
            <p:ph type="sldNum" sz="quarter" idx="12"/>
          </p:nvPr>
        </p:nvSpPr>
        <p:spPr/>
        <p:txBody>
          <a:bodyPr/>
          <a:lstStyle/>
          <a:p>
            <a:fld id="{CF4668DC-857F-487D-BFFA-8C0CA5037977}" type="slidenum">
              <a:rPr lang="fr-BE" smtClean="0"/>
              <a:t>37</a:t>
            </a:fld>
            <a:endParaRPr lang="fr-BE"/>
          </a:p>
        </p:txBody>
      </p:sp>
      <p:sp>
        <p:nvSpPr>
          <p:cNvPr id="6" name="Titre 5">
            <a:extLst>
              <a:ext uri="{FF2B5EF4-FFF2-40B4-BE49-F238E27FC236}">
                <a16:creationId xmlns:a16="http://schemas.microsoft.com/office/drawing/2014/main" id="{AD1F047F-2383-4770-AD38-49F3F151F0A7}"/>
              </a:ext>
            </a:extLst>
          </p:cNvPr>
          <p:cNvSpPr>
            <a:spLocks noGrp="1"/>
          </p:cNvSpPr>
          <p:nvPr>
            <p:ph type="title"/>
          </p:nvPr>
        </p:nvSpPr>
        <p:spPr/>
        <p:txBody>
          <a:bodyPr/>
          <a:lstStyle/>
          <a:p>
            <a:endParaRPr lang="fr-FR"/>
          </a:p>
        </p:txBody>
      </p:sp>
      <p:sp>
        <p:nvSpPr>
          <p:cNvPr id="9" name="AutoShape 6">
            <a:extLst>
              <a:ext uri="{FF2B5EF4-FFF2-40B4-BE49-F238E27FC236}">
                <a16:creationId xmlns:a16="http://schemas.microsoft.com/office/drawing/2014/main" id="{ED2ADE3B-7AF7-419E-AEEA-EDDB31076C2E}"/>
              </a:ext>
            </a:extLst>
          </p:cNvPr>
          <p:cNvSpPr>
            <a:spLocks noChangeArrowheads="1"/>
          </p:cNvSpPr>
          <p:nvPr/>
        </p:nvSpPr>
        <p:spPr bwMode="auto">
          <a:xfrm>
            <a:off x="14868" y="0"/>
            <a:ext cx="9144000" cy="792000"/>
          </a:xfrm>
          <a:prstGeom prst="flowChartDocument">
            <a:avLst/>
          </a:prstGeom>
          <a:solidFill>
            <a:srgbClr val="4A7EBB"/>
          </a:solidFill>
          <a:ln w="9525" algn="ctr">
            <a:solidFill>
              <a:schemeClr val="bg1">
                <a:lumMod val="50000"/>
              </a:schemeClr>
            </a:solidFill>
            <a:miter lim="800000"/>
            <a:headEnd/>
            <a:tailEnd/>
          </a:ln>
          <a:effectLst/>
        </p:spPr>
        <p:txBody>
          <a:bodyPr wrap="none" lIns="82468" tIns="41234" rIns="82468" bIns="41234" anchor="ctr"/>
          <a:lstStyle/>
          <a:p>
            <a:pPr algn="ctr" defTabSz="824718" eaLnBrk="0" fontAlgn="base" hangingPunct="0">
              <a:spcBef>
                <a:spcPct val="0"/>
              </a:spcBef>
              <a:spcAft>
                <a:spcPct val="0"/>
              </a:spcAft>
              <a:defRPr/>
            </a:pPr>
            <a:endParaRPr kumimoji="1" lang="en-US" sz="4300" b="1">
              <a:solidFill>
                <a:srgbClr val="000000"/>
              </a:solidFill>
              <a:latin typeface="Agency FB" pitchFamily="34" charset="0"/>
            </a:endParaRPr>
          </a:p>
        </p:txBody>
      </p:sp>
      <p:sp>
        <p:nvSpPr>
          <p:cNvPr id="10" name="Rectangle 9">
            <a:extLst>
              <a:ext uri="{FF2B5EF4-FFF2-40B4-BE49-F238E27FC236}">
                <a16:creationId xmlns:a16="http://schemas.microsoft.com/office/drawing/2014/main" id="{3C4105EE-F28C-40E2-A318-F5876D7830D6}"/>
              </a:ext>
            </a:extLst>
          </p:cNvPr>
          <p:cNvSpPr/>
          <p:nvPr/>
        </p:nvSpPr>
        <p:spPr>
          <a:xfrm>
            <a:off x="1619672" y="186451"/>
            <a:ext cx="6197168" cy="452605"/>
          </a:xfrm>
          <a:prstGeom prst="rect">
            <a:avLst/>
          </a:prstGeom>
        </p:spPr>
        <p:txBody>
          <a:bodyPr wrap="square" lIns="82468" tIns="41234" rIns="82468" bIns="41234">
            <a:spAutoFit/>
          </a:bodyPr>
          <a:lstStyle/>
          <a:p>
            <a:pPr algn="ctr" defTabSz="824718" fontAlgn="base">
              <a:spcBef>
                <a:spcPct val="0"/>
              </a:spcBef>
              <a:spcAft>
                <a:spcPct val="0"/>
              </a:spcAft>
            </a:pPr>
            <a:r>
              <a:rPr kumimoji="1" lang="en-US" sz="2400" b="1" dirty="0">
                <a:solidFill>
                  <a:schemeClr val="bg1"/>
                </a:solidFill>
                <a:latin typeface="+mj-lt"/>
              </a:rPr>
              <a:t>Evaluation des SR</a:t>
            </a:r>
            <a:endParaRPr lang="fr-FR" dirty="0">
              <a:solidFill>
                <a:schemeClr val="bg1"/>
              </a:solidFill>
              <a:latin typeface="+mj-lt"/>
            </a:endParaRPr>
          </a:p>
        </p:txBody>
      </p:sp>
      <p:pic>
        <p:nvPicPr>
          <p:cNvPr id="11" name="Picture 2">
            <a:extLst>
              <a:ext uri="{FF2B5EF4-FFF2-40B4-BE49-F238E27FC236}">
                <a16:creationId xmlns:a16="http://schemas.microsoft.com/office/drawing/2014/main" id="{FF34BC6A-FB27-44CA-89CA-518B323BA6E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91304" y="124753"/>
            <a:ext cx="553534" cy="576000"/>
          </a:xfrm>
          <a:prstGeom prst="rect">
            <a:avLst/>
          </a:prstGeom>
          <a:noFill/>
          <a:ln w="9525">
            <a:noFill/>
            <a:miter lim="800000"/>
            <a:headEnd/>
            <a:tailEnd/>
          </a:ln>
        </p:spPr>
      </p:pic>
    </p:spTree>
    <p:extLst>
      <p:ext uri="{BB962C8B-B14F-4D97-AF65-F5344CB8AC3E}">
        <p14:creationId xmlns:p14="http://schemas.microsoft.com/office/powerpoint/2010/main" val="197448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fade">
                                      <p:cBhvr>
                                        <p:cTn id="7" dur="500"/>
                                        <p:tgtEl>
                                          <p:spTgt spid="60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419">
                                            <p:txEl>
                                              <p:pRg st="2" end="2"/>
                                            </p:txEl>
                                          </p:spTgt>
                                        </p:tgtEl>
                                        <p:attrNameLst>
                                          <p:attrName>style.visibility</p:attrName>
                                        </p:attrNameLst>
                                      </p:cBhvr>
                                      <p:to>
                                        <p:strVal val="visible"/>
                                      </p:to>
                                    </p:set>
                                    <p:animEffect transition="in" filter="fade">
                                      <p:cBhvr>
                                        <p:cTn id="12" dur="500"/>
                                        <p:tgtEl>
                                          <p:spTgt spid="604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419">
                                            <p:txEl>
                                              <p:pRg st="3" end="3"/>
                                            </p:txEl>
                                          </p:spTgt>
                                        </p:tgtEl>
                                        <p:attrNameLst>
                                          <p:attrName>style.visibility</p:attrName>
                                        </p:attrNameLst>
                                      </p:cBhvr>
                                      <p:to>
                                        <p:strVal val="visible"/>
                                      </p:to>
                                    </p:set>
                                    <p:animEffect transition="in" filter="fade">
                                      <p:cBhvr>
                                        <p:cTn id="17" dur="500"/>
                                        <p:tgtEl>
                                          <p:spTgt spid="604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0419">
                                            <p:txEl>
                                              <p:pRg st="5" end="5"/>
                                            </p:txEl>
                                          </p:spTgt>
                                        </p:tgtEl>
                                        <p:attrNameLst>
                                          <p:attrName>style.visibility</p:attrName>
                                        </p:attrNameLst>
                                      </p:cBhvr>
                                      <p:to>
                                        <p:strVal val="visible"/>
                                      </p:to>
                                    </p:set>
                                    <p:animEffect transition="in" filter="fade">
                                      <p:cBhvr>
                                        <p:cTn id="22" dur="500"/>
                                        <p:tgtEl>
                                          <p:spTgt spid="604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46102" y="1106320"/>
            <a:ext cx="6934200" cy="715963"/>
          </a:xfrm>
        </p:spPr>
        <p:txBody>
          <a:bodyPr>
            <a:normAutofit fontScale="90000"/>
          </a:bodyPr>
          <a:lstStyle/>
          <a:p>
            <a:r>
              <a:rPr lang="fr-FR" sz="2200" b="1" dirty="0">
                <a:solidFill>
                  <a:srgbClr val="C00000"/>
                </a:solidFill>
                <a:latin typeface="Times New Roman" panose="02020603050405020304" pitchFamily="18" charset="0"/>
                <a:cs typeface="Times New Roman" panose="02020603050405020304" pitchFamily="18" charset="0"/>
              </a:rPr>
              <a:t>Les algorithmes d’Amazon s’intéressent à :</a:t>
            </a:r>
            <a:br>
              <a:rPr lang="fr-FR" sz="2200" b="1" dirty="0">
                <a:solidFill>
                  <a:srgbClr val="C00000"/>
                </a:solidFill>
                <a:latin typeface="Times New Roman" panose="02020603050405020304" pitchFamily="18" charset="0"/>
                <a:cs typeface="Times New Roman" panose="02020603050405020304" pitchFamily="18" charset="0"/>
              </a:rPr>
            </a:br>
            <a:endParaRPr lang="fr-FR" sz="22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769700766"/>
              </p:ext>
            </p:extLst>
          </p:nvPr>
        </p:nvGraphicFramePr>
        <p:xfrm>
          <a:off x="491955" y="1979587"/>
          <a:ext cx="7423696" cy="3960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Espace réservé de la date 2">
            <a:extLst>
              <a:ext uri="{FF2B5EF4-FFF2-40B4-BE49-F238E27FC236}">
                <a16:creationId xmlns:a16="http://schemas.microsoft.com/office/drawing/2014/main" id="{631B8584-CA19-495D-B3B9-A77F90222589}"/>
              </a:ext>
            </a:extLst>
          </p:cNvPr>
          <p:cNvSpPr>
            <a:spLocks noGrp="1"/>
          </p:cNvSpPr>
          <p:nvPr>
            <p:ph type="dt" sz="half" idx="10"/>
          </p:nvPr>
        </p:nvSpPr>
        <p:spPr/>
        <p:txBody>
          <a:bodyPr/>
          <a:lstStyle/>
          <a:p>
            <a:fld id="{9D2724C3-508A-40FF-AB46-3E5FA0A0E0CE}" type="datetime1">
              <a:rPr lang="fr-FR" smtClean="0"/>
              <a:t>28/05/2022</a:t>
            </a:fld>
            <a:endParaRPr lang="fr-BE"/>
          </a:p>
        </p:txBody>
      </p:sp>
      <p:sp>
        <p:nvSpPr>
          <p:cNvPr id="6" name="Espace réservé du numéro de diapositive 5">
            <a:extLst>
              <a:ext uri="{FF2B5EF4-FFF2-40B4-BE49-F238E27FC236}">
                <a16:creationId xmlns:a16="http://schemas.microsoft.com/office/drawing/2014/main" id="{71BD71A8-27F6-4F1C-AE24-F0D648DE0833}"/>
              </a:ext>
            </a:extLst>
          </p:cNvPr>
          <p:cNvSpPr>
            <a:spLocks noGrp="1"/>
          </p:cNvSpPr>
          <p:nvPr>
            <p:ph type="sldNum" sz="quarter" idx="12"/>
          </p:nvPr>
        </p:nvSpPr>
        <p:spPr/>
        <p:txBody>
          <a:bodyPr/>
          <a:lstStyle/>
          <a:p>
            <a:fld id="{CF4668DC-857F-487D-BFFA-8C0CA5037977}" type="slidenum">
              <a:rPr lang="fr-BE" smtClean="0"/>
              <a:t>38</a:t>
            </a:fld>
            <a:endParaRPr lang="fr-BE" dirty="0"/>
          </a:p>
        </p:txBody>
      </p:sp>
      <p:sp>
        <p:nvSpPr>
          <p:cNvPr id="8" name="AutoShape 6">
            <a:extLst>
              <a:ext uri="{FF2B5EF4-FFF2-40B4-BE49-F238E27FC236}">
                <a16:creationId xmlns:a16="http://schemas.microsoft.com/office/drawing/2014/main" id="{8B8E4BED-FA89-4B23-BA23-3DDBFE2220D1}"/>
              </a:ext>
            </a:extLst>
          </p:cNvPr>
          <p:cNvSpPr>
            <a:spLocks noChangeArrowheads="1"/>
          </p:cNvSpPr>
          <p:nvPr/>
        </p:nvSpPr>
        <p:spPr bwMode="auto">
          <a:xfrm>
            <a:off x="14868" y="-33454"/>
            <a:ext cx="9144000" cy="792000"/>
          </a:xfrm>
          <a:prstGeom prst="flowChartDocument">
            <a:avLst/>
          </a:prstGeom>
          <a:solidFill>
            <a:srgbClr val="4A7EBB"/>
          </a:solidFill>
          <a:ln w="9525" algn="ctr">
            <a:solidFill>
              <a:schemeClr val="bg1">
                <a:lumMod val="50000"/>
              </a:schemeClr>
            </a:solidFill>
            <a:miter lim="800000"/>
            <a:headEnd/>
            <a:tailEnd/>
          </a:ln>
          <a:effectLst/>
        </p:spPr>
        <p:txBody>
          <a:bodyPr wrap="none" lIns="82468" tIns="41234" rIns="82468" bIns="41234" anchor="ctr"/>
          <a:lstStyle/>
          <a:p>
            <a:pPr algn="ctr" defTabSz="824718" eaLnBrk="0" fontAlgn="base" hangingPunct="0">
              <a:spcBef>
                <a:spcPct val="0"/>
              </a:spcBef>
              <a:spcAft>
                <a:spcPct val="0"/>
              </a:spcAft>
              <a:defRPr/>
            </a:pPr>
            <a:endParaRPr kumimoji="1" lang="en-US" sz="4300" b="1">
              <a:solidFill>
                <a:srgbClr val="000000"/>
              </a:solidFill>
              <a:latin typeface="Agency FB" pitchFamily="34" charset="0"/>
            </a:endParaRPr>
          </a:p>
        </p:txBody>
      </p:sp>
      <p:sp>
        <p:nvSpPr>
          <p:cNvPr id="9" name="Rectangle 8">
            <a:extLst>
              <a:ext uri="{FF2B5EF4-FFF2-40B4-BE49-F238E27FC236}">
                <a16:creationId xmlns:a16="http://schemas.microsoft.com/office/drawing/2014/main" id="{6051718F-D127-4DE8-8AC1-7DEA5980559E}"/>
              </a:ext>
            </a:extLst>
          </p:cNvPr>
          <p:cNvSpPr/>
          <p:nvPr/>
        </p:nvSpPr>
        <p:spPr>
          <a:xfrm>
            <a:off x="1619672" y="186451"/>
            <a:ext cx="6197168" cy="452605"/>
          </a:xfrm>
          <a:prstGeom prst="rect">
            <a:avLst/>
          </a:prstGeom>
        </p:spPr>
        <p:txBody>
          <a:bodyPr wrap="square" lIns="82468" tIns="41234" rIns="82468" bIns="41234">
            <a:spAutoFit/>
          </a:bodyPr>
          <a:lstStyle/>
          <a:p>
            <a:pPr algn="ctr" defTabSz="824718" fontAlgn="base">
              <a:spcBef>
                <a:spcPct val="0"/>
              </a:spcBef>
              <a:spcAft>
                <a:spcPct val="0"/>
              </a:spcAft>
            </a:pPr>
            <a:r>
              <a:rPr kumimoji="1" lang="en-US" sz="2400" b="1" dirty="0" err="1">
                <a:solidFill>
                  <a:schemeClr val="bg1"/>
                </a:solidFill>
                <a:latin typeface="+mj-lt"/>
              </a:rPr>
              <a:t>Exemple</a:t>
            </a:r>
            <a:r>
              <a:rPr kumimoji="1" lang="en-US" sz="2400" b="1" dirty="0">
                <a:solidFill>
                  <a:schemeClr val="bg1"/>
                </a:solidFill>
                <a:latin typeface="+mj-lt"/>
              </a:rPr>
              <a:t> d’un SR</a:t>
            </a:r>
            <a:endParaRPr lang="fr-FR" dirty="0">
              <a:solidFill>
                <a:schemeClr val="bg1"/>
              </a:solidFill>
              <a:latin typeface="+mj-lt"/>
            </a:endParaRPr>
          </a:p>
        </p:txBody>
      </p:sp>
      <p:pic>
        <p:nvPicPr>
          <p:cNvPr id="10" name="Picture 2">
            <a:extLst>
              <a:ext uri="{FF2B5EF4-FFF2-40B4-BE49-F238E27FC236}">
                <a16:creationId xmlns:a16="http://schemas.microsoft.com/office/drawing/2014/main" id="{FEBE0766-AB64-4C2B-B272-A0D6B8385599}"/>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2791304" y="124753"/>
            <a:ext cx="553534" cy="576000"/>
          </a:xfrm>
          <a:prstGeom prst="rect">
            <a:avLst/>
          </a:prstGeom>
          <a:noFill/>
          <a:ln w="9525">
            <a:noFill/>
            <a:miter lim="800000"/>
            <a:headEnd/>
            <a:tailEnd/>
          </a:ln>
        </p:spPr>
      </p:pic>
    </p:spTree>
    <p:extLst>
      <p:ext uri="{BB962C8B-B14F-4D97-AF65-F5344CB8AC3E}">
        <p14:creationId xmlns:p14="http://schemas.microsoft.com/office/powerpoint/2010/main" val="62553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418"/>
                                        </p:tgtEl>
                                        <p:attrNameLst>
                                          <p:attrName>style.visibility</p:attrName>
                                        </p:attrNameLst>
                                      </p:cBhvr>
                                      <p:to>
                                        <p:strVal val="visible"/>
                                      </p:to>
                                    </p:set>
                                    <p:anim calcmode="lin" valueType="num">
                                      <p:cBhvr additive="base">
                                        <p:cTn id="7" dur="500" fill="hold"/>
                                        <p:tgtEl>
                                          <p:spTgt spid="60418"/>
                                        </p:tgtEl>
                                        <p:attrNameLst>
                                          <p:attrName>ppt_x</p:attrName>
                                        </p:attrNameLst>
                                      </p:cBhvr>
                                      <p:tavLst>
                                        <p:tav tm="0">
                                          <p:val>
                                            <p:strVal val="#ppt_x"/>
                                          </p:val>
                                        </p:tav>
                                        <p:tav tm="100000">
                                          <p:val>
                                            <p:strVal val="#ppt_x"/>
                                          </p:val>
                                        </p:tav>
                                      </p:tavLst>
                                    </p:anim>
                                    <p:anim calcmode="lin" valueType="num">
                                      <p:cBhvr additive="base">
                                        <p:cTn id="8" dur="500" fill="hold"/>
                                        <p:tgtEl>
                                          <p:spTgt spid="604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antvoice.com/wp-content/uploads/2013/06/Capture-1-CF-Amazon-Farenheit-451.jpg"/>
          <p:cNvPicPr>
            <a:picLocks noGrp="1" noChangeAspect="1" noChangeArrowheads="1"/>
          </p:cNvPicPr>
          <p:nvPr>
            <p:ph idx="1"/>
          </p:nvPr>
        </p:nvPicPr>
        <p:blipFill>
          <a:blip r:embed="rId3" cstate="print"/>
          <a:srcRect/>
          <a:stretch>
            <a:fillRect/>
          </a:stretch>
        </p:blipFill>
        <p:spPr bwMode="auto">
          <a:xfrm>
            <a:off x="976079" y="1556792"/>
            <a:ext cx="6840761" cy="3916866"/>
          </a:xfrm>
          <a:prstGeom prst="rect">
            <a:avLst/>
          </a:prstGeom>
          <a:noFill/>
          <a:effectLst>
            <a:innerShdw blurRad="63500" dist="50800" dir="13500000">
              <a:prstClr val="black">
                <a:alpha val="50000"/>
              </a:prstClr>
            </a:innerShdw>
          </a:effectLst>
        </p:spPr>
      </p:pic>
      <p:sp>
        <p:nvSpPr>
          <p:cNvPr id="3" name="Espace réservé de la date 2">
            <a:extLst>
              <a:ext uri="{FF2B5EF4-FFF2-40B4-BE49-F238E27FC236}">
                <a16:creationId xmlns:a16="http://schemas.microsoft.com/office/drawing/2014/main" id="{5F3AA4D6-3FCC-4BD7-B835-8A4C691C13C5}"/>
              </a:ext>
            </a:extLst>
          </p:cNvPr>
          <p:cNvSpPr>
            <a:spLocks noGrp="1"/>
          </p:cNvSpPr>
          <p:nvPr>
            <p:ph type="dt" sz="half" idx="10"/>
          </p:nvPr>
        </p:nvSpPr>
        <p:spPr/>
        <p:txBody>
          <a:bodyPr/>
          <a:lstStyle/>
          <a:p>
            <a:fld id="{2DFEEAC2-5EA2-4058-BFB9-EB08A8DEBEFC}" type="datetime1">
              <a:rPr lang="fr-FR" smtClean="0"/>
              <a:t>28/05/2022</a:t>
            </a:fld>
            <a:endParaRPr lang="fr-BE"/>
          </a:p>
        </p:txBody>
      </p:sp>
      <p:sp>
        <p:nvSpPr>
          <p:cNvPr id="5" name="Espace réservé du numéro de diapositive 4">
            <a:extLst>
              <a:ext uri="{FF2B5EF4-FFF2-40B4-BE49-F238E27FC236}">
                <a16:creationId xmlns:a16="http://schemas.microsoft.com/office/drawing/2014/main" id="{4BC9D670-9B93-4CBF-B101-221AB99DE6AA}"/>
              </a:ext>
            </a:extLst>
          </p:cNvPr>
          <p:cNvSpPr>
            <a:spLocks noGrp="1"/>
          </p:cNvSpPr>
          <p:nvPr>
            <p:ph type="sldNum" sz="quarter" idx="12"/>
          </p:nvPr>
        </p:nvSpPr>
        <p:spPr/>
        <p:txBody>
          <a:bodyPr/>
          <a:lstStyle/>
          <a:p>
            <a:fld id="{CF4668DC-857F-487D-BFFA-8C0CA5037977}" type="slidenum">
              <a:rPr lang="fr-BE" smtClean="0"/>
              <a:t>39</a:t>
            </a:fld>
            <a:endParaRPr lang="fr-BE"/>
          </a:p>
        </p:txBody>
      </p:sp>
      <p:sp>
        <p:nvSpPr>
          <p:cNvPr id="7" name="Titre 6">
            <a:extLst>
              <a:ext uri="{FF2B5EF4-FFF2-40B4-BE49-F238E27FC236}">
                <a16:creationId xmlns:a16="http://schemas.microsoft.com/office/drawing/2014/main" id="{A4041DAD-4D31-45FE-B926-508F1F78D9F7}"/>
              </a:ext>
            </a:extLst>
          </p:cNvPr>
          <p:cNvSpPr>
            <a:spLocks noGrp="1"/>
          </p:cNvSpPr>
          <p:nvPr>
            <p:ph type="title"/>
          </p:nvPr>
        </p:nvSpPr>
        <p:spPr/>
        <p:txBody>
          <a:bodyPr/>
          <a:lstStyle/>
          <a:p>
            <a:endParaRPr lang="fr-FR"/>
          </a:p>
        </p:txBody>
      </p:sp>
      <p:sp>
        <p:nvSpPr>
          <p:cNvPr id="13" name="AutoShape 6">
            <a:extLst>
              <a:ext uri="{FF2B5EF4-FFF2-40B4-BE49-F238E27FC236}">
                <a16:creationId xmlns:a16="http://schemas.microsoft.com/office/drawing/2014/main" id="{13235A33-1028-4563-BF5C-787614CCFEDF}"/>
              </a:ext>
            </a:extLst>
          </p:cNvPr>
          <p:cNvSpPr>
            <a:spLocks noChangeArrowheads="1"/>
          </p:cNvSpPr>
          <p:nvPr/>
        </p:nvSpPr>
        <p:spPr bwMode="auto">
          <a:xfrm>
            <a:off x="14868" y="-33454"/>
            <a:ext cx="9144000" cy="792000"/>
          </a:xfrm>
          <a:prstGeom prst="flowChartDocument">
            <a:avLst/>
          </a:prstGeom>
          <a:solidFill>
            <a:srgbClr val="4A7EBB"/>
          </a:solidFill>
          <a:ln w="9525" algn="ctr">
            <a:solidFill>
              <a:schemeClr val="bg1">
                <a:lumMod val="50000"/>
              </a:schemeClr>
            </a:solidFill>
            <a:miter lim="800000"/>
            <a:headEnd/>
            <a:tailEnd/>
          </a:ln>
          <a:effectLst/>
        </p:spPr>
        <p:txBody>
          <a:bodyPr wrap="none" lIns="82468" tIns="41234" rIns="82468" bIns="41234" anchor="ctr"/>
          <a:lstStyle/>
          <a:p>
            <a:pPr algn="ctr" defTabSz="824718" eaLnBrk="0" fontAlgn="base" hangingPunct="0">
              <a:spcBef>
                <a:spcPct val="0"/>
              </a:spcBef>
              <a:spcAft>
                <a:spcPct val="0"/>
              </a:spcAft>
              <a:defRPr/>
            </a:pPr>
            <a:endParaRPr kumimoji="1" lang="en-US" sz="4300" b="1">
              <a:solidFill>
                <a:srgbClr val="000000"/>
              </a:solidFill>
              <a:latin typeface="Agency FB" pitchFamily="34" charset="0"/>
            </a:endParaRPr>
          </a:p>
        </p:txBody>
      </p:sp>
      <p:sp>
        <p:nvSpPr>
          <p:cNvPr id="14" name="Rectangle 13">
            <a:extLst>
              <a:ext uri="{FF2B5EF4-FFF2-40B4-BE49-F238E27FC236}">
                <a16:creationId xmlns:a16="http://schemas.microsoft.com/office/drawing/2014/main" id="{8957D30E-0263-42FF-980D-3DA4DEB8EC2B}"/>
              </a:ext>
            </a:extLst>
          </p:cNvPr>
          <p:cNvSpPr/>
          <p:nvPr/>
        </p:nvSpPr>
        <p:spPr>
          <a:xfrm>
            <a:off x="1619672" y="186451"/>
            <a:ext cx="6197168" cy="452605"/>
          </a:xfrm>
          <a:prstGeom prst="rect">
            <a:avLst/>
          </a:prstGeom>
        </p:spPr>
        <p:txBody>
          <a:bodyPr wrap="square" lIns="82468" tIns="41234" rIns="82468" bIns="41234">
            <a:spAutoFit/>
          </a:bodyPr>
          <a:lstStyle/>
          <a:p>
            <a:pPr algn="ctr" defTabSz="824718" fontAlgn="base">
              <a:spcBef>
                <a:spcPct val="0"/>
              </a:spcBef>
              <a:spcAft>
                <a:spcPct val="0"/>
              </a:spcAft>
            </a:pPr>
            <a:r>
              <a:rPr kumimoji="1" lang="en-US" sz="2400" b="1" dirty="0" err="1">
                <a:solidFill>
                  <a:schemeClr val="bg1"/>
                </a:solidFill>
                <a:latin typeface="+mj-lt"/>
              </a:rPr>
              <a:t>Exemple</a:t>
            </a:r>
            <a:r>
              <a:rPr kumimoji="1" lang="en-US" sz="2400" b="1" dirty="0">
                <a:solidFill>
                  <a:schemeClr val="bg1"/>
                </a:solidFill>
                <a:latin typeface="+mj-lt"/>
              </a:rPr>
              <a:t> d’un SR</a:t>
            </a:r>
            <a:endParaRPr lang="fr-FR" dirty="0">
              <a:solidFill>
                <a:schemeClr val="bg1"/>
              </a:solidFill>
              <a:latin typeface="+mj-lt"/>
            </a:endParaRPr>
          </a:p>
        </p:txBody>
      </p:sp>
      <p:pic>
        <p:nvPicPr>
          <p:cNvPr id="15" name="Picture 2">
            <a:extLst>
              <a:ext uri="{FF2B5EF4-FFF2-40B4-BE49-F238E27FC236}">
                <a16:creationId xmlns:a16="http://schemas.microsoft.com/office/drawing/2014/main" id="{157DFA55-0449-4BCC-921A-2A2590B6C9E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791304" y="124753"/>
            <a:ext cx="553534" cy="576000"/>
          </a:xfrm>
          <a:prstGeom prst="rect">
            <a:avLst/>
          </a:prstGeom>
          <a:noFill/>
          <a:ln w="9525">
            <a:noFill/>
            <a:miter lim="800000"/>
            <a:headEnd/>
            <a:tailEnd/>
          </a:ln>
        </p:spPr>
      </p:pic>
    </p:spTree>
    <p:extLst>
      <p:ext uri="{BB962C8B-B14F-4D97-AF65-F5344CB8AC3E}">
        <p14:creationId xmlns:p14="http://schemas.microsoft.com/office/powerpoint/2010/main" val="320417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79712" y="548680"/>
            <a:ext cx="6934200" cy="715963"/>
          </a:xfrm>
        </p:spPr>
        <p:txBody>
          <a:bodyPr/>
          <a:lstStyle/>
          <a:p>
            <a:pPr algn="ctr"/>
            <a:r>
              <a:rPr lang="fr-FR" sz="4000" b="1" dirty="0">
                <a:solidFill>
                  <a:schemeClr val="tx1"/>
                </a:solidFill>
                <a:latin typeface="Times New Roman" panose="02020603050405020304" pitchFamily="18" charset="0"/>
                <a:cs typeface="Times New Roman" panose="02020603050405020304" pitchFamily="18" charset="0"/>
              </a:rPr>
              <a:t> </a:t>
            </a:r>
            <a:endParaRPr lang="en-US" altLang="fr-FR" sz="4000" b="1" dirty="0">
              <a:solidFill>
                <a:schemeClr val="tx1"/>
              </a:solidFill>
              <a:latin typeface="Times New Roman" panose="02020603050405020304" pitchFamily="18" charset="0"/>
              <a:cs typeface="Times New Roman" panose="02020603050405020304" pitchFamily="18" charset="0"/>
            </a:endParaRPr>
          </a:p>
        </p:txBody>
      </p:sp>
      <p:sp>
        <p:nvSpPr>
          <p:cNvPr id="60419" name="Rectangle 3"/>
          <p:cNvSpPr>
            <a:spLocks noGrp="1" noChangeArrowheads="1"/>
          </p:cNvSpPr>
          <p:nvPr>
            <p:ph idx="1"/>
          </p:nvPr>
        </p:nvSpPr>
        <p:spPr>
          <a:xfrm>
            <a:off x="1365810" y="1385988"/>
            <a:ext cx="6934200" cy="4392488"/>
          </a:xfrm>
        </p:spPr>
        <p:txBody>
          <a:bodyPr/>
          <a:lstStyle/>
          <a:p>
            <a:pPr marL="0" indent="0" eaLnBrk="0" hangingPunct="0">
              <a:buNone/>
              <a:defRPr/>
            </a:pPr>
            <a:r>
              <a:rPr lang="fr-FR" sz="2400" b="1" dirty="0">
                <a:solidFill>
                  <a:srgbClr val="FF0000"/>
                </a:solidFill>
                <a:latin typeface="Times New Roman" panose="02020603050405020304" pitchFamily="18" charset="0"/>
                <a:cs typeface="Times New Roman" panose="02020603050405020304" pitchFamily="18" charset="0"/>
              </a:rPr>
              <a:t>Un système de recommandation est utile pour: </a:t>
            </a:r>
          </a:p>
          <a:p>
            <a:pPr eaLnBrk="0" hangingPunct="0">
              <a:defRPr/>
            </a:pPr>
            <a:endParaRPr lang="fr-FR" sz="1800" b="1" dirty="0">
              <a:solidFill>
                <a:schemeClr val="tx1"/>
              </a:solidFill>
              <a:latin typeface="Times New Roman" panose="02020603050405020304" pitchFamily="18" charset="0"/>
              <a:cs typeface="Times New Roman" panose="02020603050405020304" pitchFamily="18" charset="0"/>
            </a:endParaRPr>
          </a:p>
          <a:p>
            <a:pPr eaLnBrk="0" hangingPunct="0">
              <a:buFont typeface="Wingdings" panose="05000000000000000000" pitchFamily="2" charset="2"/>
              <a:buChar char="§"/>
              <a:defRPr/>
            </a:pPr>
            <a:r>
              <a:rPr lang="fr-FR" sz="1800" b="1" dirty="0">
                <a:solidFill>
                  <a:schemeClr val="tx1"/>
                </a:solidFill>
                <a:latin typeface="Times New Roman" panose="02020603050405020304" pitchFamily="18" charset="0"/>
                <a:cs typeface="Times New Roman" panose="02020603050405020304" pitchFamily="18" charset="0"/>
              </a:rPr>
              <a:t> Elargir l’offre de l’information;</a:t>
            </a:r>
          </a:p>
          <a:p>
            <a:pPr eaLnBrk="0" hangingPunct="0">
              <a:buFontTx/>
              <a:buChar char="-"/>
              <a:defRPr/>
            </a:pPr>
            <a:endParaRPr lang="fr-FR" sz="1800" b="1" dirty="0">
              <a:solidFill>
                <a:schemeClr val="tx1"/>
              </a:solidFill>
              <a:latin typeface="Times New Roman" panose="02020603050405020304" pitchFamily="18" charset="0"/>
              <a:cs typeface="Times New Roman" panose="02020603050405020304" pitchFamily="18" charset="0"/>
            </a:endParaRPr>
          </a:p>
          <a:p>
            <a:pPr eaLnBrk="0" hangingPunct="0">
              <a:buFont typeface="Wingdings" panose="05000000000000000000" pitchFamily="2" charset="2"/>
              <a:buChar char="§"/>
              <a:defRPr/>
            </a:pPr>
            <a:r>
              <a:rPr lang="fr-FR" sz="1800" b="1" dirty="0">
                <a:solidFill>
                  <a:schemeClr val="tx1"/>
                </a:solidFill>
                <a:latin typeface="Times New Roman" panose="02020603050405020304" pitchFamily="18" charset="0"/>
                <a:cs typeface="Times New Roman" panose="02020603050405020304" pitchFamily="18" charset="0"/>
              </a:rPr>
              <a:t> S’adapter au besoin de l’utilisateur;</a:t>
            </a:r>
          </a:p>
          <a:p>
            <a:pPr eaLnBrk="0" hangingPunct="0">
              <a:buFontTx/>
              <a:buChar char="-"/>
              <a:defRPr/>
            </a:pPr>
            <a:endParaRPr lang="fr-FR" sz="1800" b="1" dirty="0">
              <a:solidFill>
                <a:schemeClr val="tx1"/>
              </a:solidFill>
              <a:latin typeface="Times New Roman" panose="02020603050405020304" pitchFamily="18" charset="0"/>
              <a:cs typeface="Times New Roman" panose="02020603050405020304" pitchFamily="18" charset="0"/>
            </a:endParaRPr>
          </a:p>
          <a:p>
            <a:pPr eaLnBrk="0" hangingPunct="0">
              <a:buFont typeface="Wingdings" panose="05000000000000000000" pitchFamily="2" charset="2"/>
              <a:buChar char="§"/>
              <a:defRPr/>
            </a:pPr>
            <a:r>
              <a:rPr lang="fr-FR" sz="1800" b="1" dirty="0">
                <a:solidFill>
                  <a:schemeClr val="tx1"/>
                </a:solidFill>
                <a:latin typeface="Times New Roman" panose="02020603050405020304" pitchFamily="18" charset="0"/>
                <a:cs typeface="Times New Roman" panose="02020603050405020304" pitchFamily="18" charset="0"/>
              </a:rPr>
              <a:t> Tenir compte des préférences et des centres d’</a:t>
            </a:r>
            <a:r>
              <a:rPr lang="fr-FR" sz="1800" b="1" dirty="0" err="1">
                <a:solidFill>
                  <a:schemeClr val="tx1"/>
                </a:solidFill>
                <a:latin typeface="Times New Roman" panose="02020603050405020304" pitchFamily="18" charset="0"/>
                <a:cs typeface="Times New Roman" panose="02020603050405020304" pitchFamily="18" charset="0"/>
              </a:rPr>
              <a:t>interêt</a:t>
            </a:r>
            <a:r>
              <a:rPr lang="fr-FR" sz="1800" b="1" dirty="0">
                <a:solidFill>
                  <a:schemeClr val="tx1"/>
                </a:solidFill>
                <a:latin typeface="Times New Roman" panose="02020603050405020304" pitchFamily="18" charset="0"/>
                <a:cs typeface="Times New Roman" panose="02020603050405020304" pitchFamily="18" charset="0"/>
              </a:rPr>
              <a:t> de  l’utilisateur;</a:t>
            </a:r>
          </a:p>
          <a:p>
            <a:pPr eaLnBrk="0" hangingPunct="0">
              <a:buFontTx/>
              <a:buChar char="-"/>
              <a:defRPr/>
            </a:pPr>
            <a:endParaRPr lang="fr-FR" sz="1800" b="1" dirty="0">
              <a:solidFill>
                <a:schemeClr val="tx1"/>
              </a:solidFill>
              <a:latin typeface="Times New Roman" panose="02020603050405020304" pitchFamily="18" charset="0"/>
              <a:cs typeface="Times New Roman" panose="02020603050405020304" pitchFamily="18" charset="0"/>
            </a:endParaRPr>
          </a:p>
          <a:p>
            <a:pPr eaLnBrk="0" hangingPunct="0">
              <a:buFont typeface="Wingdings" panose="05000000000000000000" pitchFamily="2" charset="2"/>
              <a:buChar char="§"/>
              <a:defRPr/>
            </a:pPr>
            <a:r>
              <a:rPr lang="fr-FR" sz="1800" b="1" dirty="0">
                <a:solidFill>
                  <a:schemeClr val="tx1"/>
                </a:solidFill>
                <a:latin typeface="Times New Roman" panose="02020603050405020304" pitchFamily="18" charset="0"/>
                <a:cs typeface="Times New Roman" panose="02020603050405020304" pitchFamily="18" charset="0"/>
              </a:rPr>
              <a:t> Satisfaire des clients et des utilisateurs;</a:t>
            </a:r>
          </a:p>
          <a:p>
            <a:pPr eaLnBrk="0" hangingPunct="0">
              <a:buFontTx/>
              <a:buChar char="-"/>
              <a:defRPr/>
            </a:pPr>
            <a:endParaRPr lang="fr-FR" sz="1800" b="1" dirty="0">
              <a:solidFill>
                <a:schemeClr val="tx1"/>
              </a:solidFill>
              <a:latin typeface="Times New Roman" panose="02020603050405020304" pitchFamily="18" charset="0"/>
              <a:cs typeface="Times New Roman" panose="02020603050405020304" pitchFamily="18" charset="0"/>
            </a:endParaRPr>
          </a:p>
          <a:p>
            <a:pPr eaLnBrk="0" hangingPunct="0">
              <a:buFont typeface="Wingdings" panose="05000000000000000000" pitchFamily="2" charset="2"/>
              <a:buChar char="§"/>
              <a:defRPr/>
            </a:pPr>
            <a:r>
              <a:rPr lang="fr-FR" sz="1800" b="1" dirty="0">
                <a:solidFill>
                  <a:schemeClr val="tx1"/>
                </a:solidFill>
                <a:latin typeface="Times New Roman" panose="02020603050405020304" pitchFamily="18" charset="0"/>
                <a:cs typeface="Times New Roman" panose="02020603050405020304" pitchFamily="18" charset="0"/>
              </a:rPr>
              <a:t>Améliorer les résultats de l’usage ou l’achat des produits, des services .</a:t>
            </a:r>
          </a:p>
          <a:p>
            <a:pPr eaLnBrk="0" hangingPunct="0">
              <a:buFontTx/>
              <a:buChar char="-"/>
              <a:defRPr/>
            </a:pPr>
            <a:endParaRPr lang="fr-FR" sz="1800" b="1" dirty="0">
              <a:solidFill>
                <a:schemeClr val="tx1"/>
              </a:solidFill>
              <a:latin typeface="Times New Roman" panose="02020603050405020304" pitchFamily="18" charset="0"/>
              <a:cs typeface="Times New Roman" panose="02020603050405020304" pitchFamily="18" charset="0"/>
            </a:endParaRPr>
          </a:p>
          <a:p>
            <a:pPr>
              <a:lnSpc>
                <a:spcPct val="80000"/>
              </a:lnSpc>
            </a:pPr>
            <a:endParaRPr lang="en-US" altLang="fr-FR" sz="1800" dirty="0">
              <a:solidFill>
                <a:schemeClr val="tx1"/>
              </a:solidFill>
              <a:latin typeface="Times New Roman" panose="02020603050405020304" pitchFamily="18" charset="0"/>
              <a:cs typeface="Times New Roman" panose="02020603050405020304" pitchFamily="18" charset="0"/>
            </a:endParaRPr>
          </a:p>
        </p:txBody>
      </p:sp>
      <p:sp>
        <p:nvSpPr>
          <p:cNvPr id="3" name="Espace réservé de la date 2">
            <a:extLst>
              <a:ext uri="{FF2B5EF4-FFF2-40B4-BE49-F238E27FC236}">
                <a16:creationId xmlns:a16="http://schemas.microsoft.com/office/drawing/2014/main" id="{3F9CFAE6-3AE9-4DD0-8727-F4DDAA49CF2A}"/>
              </a:ext>
            </a:extLst>
          </p:cNvPr>
          <p:cNvSpPr>
            <a:spLocks noGrp="1"/>
          </p:cNvSpPr>
          <p:nvPr>
            <p:ph type="dt" sz="half" idx="10"/>
          </p:nvPr>
        </p:nvSpPr>
        <p:spPr/>
        <p:txBody>
          <a:bodyPr/>
          <a:lstStyle/>
          <a:p>
            <a:fld id="{B4E38949-8FFB-4369-8AA8-980C5859D965}" type="datetime1">
              <a:rPr lang="fr-FR" smtClean="0"/>
              <a:t>28/05/2022</a:t>
            </a:fld>
            <a:endParaRPr lang="fr-BE"/>
          </a:p>
        </p:txBody>
      </p:sp>
      <p:sp>
        <p:nvSpPr>
          <p:cNvPr id="4" name="Espace réservé du numéro de diapositive 3">
            <a:extLst>
              <a:ext uri="{FF2B5EF4-FFF2-40B4-BE49-F238E27FC236}">
                <a16:creationId xmlns:a16="http://schemas.microsoft.com/office/drawing/2014/main" id="{0557CE85-A159-4B78-A3BC-2DC5778FA416}"/>
              </a:ext>
            </a:extLst>
          </p:cNvPr>
          <p:cNvSpPr>
            <a:spLocks noGrp="1"/>
          </p:cNvSpPr>
          <p:nvPr>
            <p:ph type="sldNum" sz="quarter" idx="12"/>
          </p:nvPr>
        </p:nvSpPr>
        <p:spPr/>
        <p:txBody>
          <a:bodyPr/>
          <a:lstStyle/>
          <a:p>
            <a:fld id="{CF4668DC-857F-487D-BFFA-8C0CA5037977}" type="slidenum">
              <a:rPr lang="fr-BE" smtClean="0"/>
              <a:t>4</a:t>
            </a:fld>
            <a:endParaRPr lang="fr-BE"/>
          </a:p>
        </p:txBody>
      </p:sp>
      <p:sp>
        <p:nvSpPr>
          <p:cNvPr id="7" name="AutoShape 6">
            <a:extLst>
              <a:ext uri="{FF2B5EF4-FFF2-40B4-BE49-F238E27FC236}">
                <a16:creationId xmlns:a16="http://schemas.microsoft.com/office/drawing/2014/main" id="{588158BC-141C-42FA-9A0A-78A61F390C10}"/>
              </a:ext>
            </a:extLst>
          </p:cNvPr>
          <p:cNvSpPr>
            <a:spLocks noChangeArrowheads="1"/>
          </p:cNvSpPr>
          <p:nvPr/>
        </p:nvSpPr>
        <p:spPr bwMode="auto">
          <a:xfrm>
            <a:off x="0" y="16115"/>
            <a:ext cx="9144000" cy="792000"/>
          </a:xfrm>
          <a:prstGeom prst="flowChartDocument">
            <a:avLst/>
          </a:prstGeom>
          <a:solidFill>
            <a:srgbClr val="4A7EBB"/>
          </a:solidFill>
          <a:ln w="9525" algn="ctr">
            <a:solidFill>
              <a:schemeClr val="bg1">
                <a:lumMod val="50000"/>
              </a:schemeClr>
            </a:solidFill>
            <a:miter lim="800000"/>
            <a:headEnd/>
            <a:tailEnd/>
          </a:ln>
          <a:effectLst/>
        </p:spPr>
        <p:txBody>
          <a:bodyPr wrap="none" lIns="82468" tIns="41234" rIns="82468" bIns="41234" anchor="ctr"/>
          <a:lstStyle/>
          <a:p>
            <a:pPr algn="ctr" defTabSz="824718" eaLnBrk="0" fontAlgn="base" hangingPunct="0">
              <a:spcBef>
                <a:spcPct val="0"/>
              </a:spcBef>
              <a:spcAft>
                <a:spcPct val="0"/>
              </a:spcAft>
              <a:defRPr/>
            </a:pPr>
            <a:endParaRPr kumimoji="1" lang="en-US" sz="4300" b="1">
              <a:solidFill>
                <a:srgbClr val="000000"/>
              </a:solidFill>
              <a:latin typeface="Agency FB" pitchFamily="34" charset="0"/>
            </a:endParaRPr>
          </a:p>
        </p:txBody>
      </p:sp>
      <p:pic>
        <p:nvPicPr>
          <p:cNvPr id="8" name="Picture 2">
            <a:extLst>
              <a:ext uri="{FF2B5EF4-FFF2-40B4-BE49-F238E27FC236}">
                <a16:creationId xmlns:a16="http://schemas.microsoft.com/office/drawing/2014/main" id="{91FD4895-5C59-461C-8EC0-1627FBAB25A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08159" y="88315"/>
            <a:ext cx="553534" cy="576000"/>
          </a:xfrm>
          <a:prstGeom prst="rect">
            <a:avLst/>
          </a:prstGeom>
          <a:noFill/>
          <a:ln w="9525">
            <a:noFill/>
            <a:miter lim="800000"/>
            <a:headEnd/>
            <a:tailEnd/>
          </a:ln>
        </p:spPr>
      </p:pic>
      <p:sp>
        <p:nvSpPr>
          <p:cNvPr id="9" name="Rectangle 8">
            <a:extLst>
              <a:ext uri="{FF2B5EF4-FFF2-40B4-BE49-F238E27FC236}">
                <a16:creationId xmlns:a16="http://schemas.microsoft.com/office/drawing/2014/main" id="{87715158-2863-4F57-85BB-AB3ABF3333AA}"/>
              </a:ext>
            </a:extLst>
          </p:cNvPr>
          <p:cNvSpPr/>
          <p:nvPr/>
        </p:nvSpPr>
        <p:spPr>
          <a:xfrm>
            <a:off x="2623304" y="185812"/>
            <a:ext cx="4419212" cy="452605"/>
          </a:xfrm>
          <a:prstGeom prst="rect">
            <a:avLst/>
          </a:prstGeom>
        </p:spPr>
        <p:txBody>
          <a:bodyPr wrap="square" lIns="82468" tIns="41234" rIns="82468" bIns="41234">
            <a:spAutoFit/>
          </a:bodyPr>
          <a:lstStyle/>
          <a:p>
            <a:pPr algn="ctr" defTabSz="824718" fontAlgn="base">
              <a:spcBef>
                <a:spcPct val="0"/>
              </a:spcBef>
              <a:spcAft>
                <a:spcPct val="0"/>
              </a:spcAft>
            </a:pPr>
            <a:r>
              <a:rPr kumimoji="1" lang="en-US" sz="2400" b="1" dirty="0" err="1">
                <a:solidFill>
                  <a:schemeClr val="bg1"/>
                </a:solidFill>
                <a:latin typeface="+mj-lt"/>
              </a:rPr>
              <a:t>Définition</a:t>
            </a:r>
            <a:r>
              <a:rPr kumimoji="1" lang="en-US" sz="2400" b="1" dirty="0">
                <a:solidFill>
                  <a:schemeClr val="bg1"/>
                </a:solidFill>
                <a:latin typeface="+mj-lt"/>
              </a:rPr>
              <a:t> du SR</a:t>
            </a:r>
            <a:endParaRPr lang="fr-FR" dirty="0">
              <a:solidFill>
                <a:schemeClr val="bg1"/>
              </a:solidFill>
              <a:latin typeface="+mj-lt"/>
            </a:endParaRPr>
          </a:p>
        </p:txBody>
      </p:sp>
    </p:spTree>
    <p:extLst>
      <p:ext uri="{BB962C8B-B14F-4D97-AF65-F5344CB8AC3E}">
        <p14:creationId xmlns:p14="http://schemas.microsoft.com/office/powerpoint/2010/main" val="91054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 calcmode="lin" valueType="num">
                                      <p:cBhvr additive="base">
                                        <p:cTn id="7" dur="500" fill="hold"/>
                                        <p:tgtEl>
                                          <p:spTgt spid="604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04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0419">
                                            <p:txEl>
                                              <p:pRg st="2" end="2"/>
                                            </p:txEl>
                                          </p:spTgt>
                                        </p:tgtEl>
                                        <p:attrNameLst>
                                          <p:attrName>style.visibility</p:attrName>
                                        </p:attrNameLst>
                                      </p:cBhvr>
                                      <p:to>
                                        <p:strVal val="visible"/>
                                      </p:to>
                                    </p:set>
                                    <p:anim calcmode="lin" valueType="num">
                                      <p:cBhvr additive="base">
                                        <p:cTn id="13" dur="500" fill="hold"/>
                                        <p:tgtEl>
                                          <p:spTgt spid="6041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04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0419">
                                            <p:txEl>
                                              <p:pRg st="4" end="4"/>
                                            </p:txEl>
                                          </p:spTgt>
                                        </p:tgtEl>
                                        <p:attrNameLst>
                                          <p:attrName>style.visibility</p:attrName>
                                        </p:attrNameLst>
                                      </p:cBhvr>
                                      <p:to>
                                        <p:strVal val="visible"/>
                                      </p:to>
                                    </p:set>
                                    <p:anim calcmode="lin" valueType="num">
                                      <p:cBhvr additive="base">
                                        <p:cTn id="19" dur="500" fill="hold"/>
                                        <p:tgtEl>
                                          <p:spTgt spid="6041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04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0419">
                                            <p:txEl>
                                              <p:pRg st="6" end="6"/>
                                            </p:txEl>
                                          </p:spTgt>
                                        </p:tgtEl>
                                        <p:attrNameLst>
                                          <p:attrName>style.visibility</p:attrName>
                                        </p:attrNameLst>
                                      </p:cBhvr>
                                      <p:to>
                                        <p:strVal val="visible"/>
                                      </p:to>
                                    </p:set>
                                    <p:anim calcmode="lin" valueType="num">
                                      <p:cBhvr additive="base">
                                        <p:cTn id="25" dur="500" fill="hold"/>
                                        <p:tgtEl>
                                          <p:spTgt spid="6041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04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0419">
                                            <p:txEl>
                                              <p:pRg st="8" end="8"/>
                                            </p:txEl>
                                          </p:spTgt>
                                        </p:tgtEl>
                                        <p:attrNameLst>
                                          <p:attrName>style.visibility</p:attrName>
                                        </p:attrNameLst>
                                      </p:cBhvr>
                                      <p:to>
                                        <p:strVal val="visible"/>
                                      </p:to>
                                    </p:set>
                                    <p:anim calcmode="lin" valueType="num">
                                      <p:cBhvr additive="base">
                                        <p:cTn id="31" dur="500" fill="hold"/>
                                        <p:tgtEl>
                                          <p:spTgt spid="60419">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041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0419">
                                            <p:txEl>
                                              <p:pRg st="10" end="10"/>
                                            </p:txEl>
                                          </p:spTgt>
                                        </p:tgtEl>
                                        <p:attrNameLst>
                                          <p:attrName>style.visibility</p:attrName>
                                        </p:attrNameLst>
                                      </p:cBhvr>
                                      <p:to>
                                        <p:strVal val="visible"/>
                                      </p:to>
                                    </p:set>
                                    <p:anim calcmode="lin" valueType="num">
                                      <p:cBhvr additive="base">
                                        <p:cTn id="37" dur="500" fill="hold"/>
                                        <p:tgtEl>
                                          <p:spTgt spid="60419">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041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762000"/>
            <a:ext cx="6934200" cy="715963"/>
          </a:xfrm>
        </p:spPr>
        <p:txBody>
          <a:bodyPr/>
          <a:lstStyle/>
          <a:p>
            <a:pPr algn="ctr"/>
            <a:endParaRPr lang="en-US" altLang="fr-FR" sz="4000" b="1" dirty="0">
              <a:solidFill>
                <a:schemeClr val="tx1"/>
              </a:solidFill>
              <a:latin typeface="Times New Roman" panose="02020603050405020304" pitchFamily="18" charset="0"/>
              <a:cs typeface="Times New Roman" panose="02020603050405020304" pitchFamily="18" charset="0"/>
            </a:endParaRPr>
          </a:p>
        </p:txBody>
      </p:sp>
      <p:sp>
        <p:nvSpPr>
          <p:cNvPr id="60419" name="Rectangle 3"/>
          <p:cNvSpPr>
            <a:spLocks noGrp="1" noChangeArrowheads="1"/>
          </p:cNvSpPr>
          <p:nvPr>
            <p:ph idx="1"/>
          </p:nvPr>
        </p:nvSpPr>
        <p:spPr>
          <a:xfrm>
            <a:off x="611560" y="2117038"/>
            <a:ext cx="6552728" cy="3960440"/>
          </a:xfrm>
        </p:spPr>
        <p:txBody>
          <a:bodyPr/>
          <a:lstStyle/>
          <a:p>
            <a:pPr lvl="0">
              <a:buFont typeface="Wingdings" panose="05000000000000000000" pitchFamily="2" charset="2"/>
              <a:buChar char="§"/>
            </a:pPr>
            <a:r>
              <a:rPr lang="fr-FR" sz="2200" dirty="0">
                <a:solidFill>
                  <a:schemeClr val="tx1"/>
                </a:solidFill>
                <a:latin typeface="Times New Roman" panose="02020603050405020304" pitchFamily="18" charset="0"/>
                <a:cs typeface="Times New Roman" panose="02020603050405020304" pitchFamily="18" charset="0"/>
              </a:rPr>
              <a:t>Le système de recommandation suggère les auteurs dont les livres sont les plus vendus ;</a:t>
            </a:r>
          </a:p>
          <a:p>
            <a:pPr lvl="0">
              <a:buFont typeface="Wingdings" panose="05000000000000000000" pitchFamily="2" charset="2"/>
              <a:buChar char="§"/>
            </a:pPr>
            <a:r>
              <a:rPr lang="fr-FR" sz="2200" dirty="0">
                <a:solidFill>
                  <a:schemeClr val="tx1"/>
                </a:solidFill>
                <a:latin typeface="Times New Roman" panose="02020603050405020304" pitchFamily="18" charset="0"/>
                <a:cs typeface="Times New Roman" panose="02020603050405020304" pitchFamily="18" charset="0"/>
              </a:rPr>
              <a:t>Le système de recommandation recommande des livres les plus achetés par les usagers.</a:t>
            </a:r>
          </a:p>
          <a:p>
            <a:pPr lvl="0">
              <a:buFont typeface="Wingdings" panose="05000000000000000000" pitchFamily="2" charset="2"/>
              <a:buChar char="§"/>
            </a:pPr>
            <a:r>
              <a:rPr lang="fr-FR" sz="2200" dirty="0">
                <a:solidFill>
                  <a:schemeClr val="tx1"/>
                </a:solidFill>
                <a:latin typeface="Times New Roman" panose="02020603050405020304" pitchFamily="18" charset="0"/>
                <a:cs typeface="Times New Roman" panose="02020603050405020304" pitchFamily="18" charset="0"/>
              </a:rPr>
              <a:t>Le système de recommandation précise ce que les utilisateurs ont acheté, mise à part l’achat courant;</a:t>
            </a:r>
          </a:p>
          <a:p>
            <a:pPr>
              <a:buFont typeface="Wingdings" panose="05000000000000000000" pitchFamily="2" charset="2"/>
              <a:buChar char="§"/>
            </a:pPr>
            <a:r>
              <a:rPr lang="fr-FR" sz="2200" dirty="0">
                <a:solidFill>
                  <a:schemeClr val="tx1"/>
                </a:solidFill>
                <a:latin typeface="Times New Roman" panose="02020603050405020304" pitchFamily="18" charset="0"/>
                <a:cs typeface="Times New Roman" panose="02020603050405020304" pitchFamily="18" charset="0"/>
              </a:rPr>
              <a:t>Comme il y a d’autres services de notification des utilisateurs par les nouveautés via email.</a:t>
            </a:r>
          </a:p>
          <a:p>
            <a:pPr>
              <a:lnSpc>
                <a:spcPct val="80000"/>
              </a:lnSpc>
            </a:pPr>
            <a:endParaRPr lang="en-US" altLang="fr-FR" sz="2200" dirty="0">
              <a:solidFill>
                <a:schemeClr val="tx1"/>
              </a:solidFill>
              <a:latin typeface="Times New Roman" panose="02020603050405020304" pitchFamily="18" charset="0"/>
              <a:cs typeface="Times New Roman" panose="02020603050405020304" pitchFamily="18" charset="0"/>
            </a:endParaRPr>
          </a:p>
        </p:txBody>
      </p:sp>
      <p:sp>
        <p:nvSpPr>
          <p:cNvPr id="3" name="Espace réservé de la date 2">
            <a:extLst>
              <a:ext uri="{FF2B5EF4-FFF2-40B4-BE49-F238E27FC236}">
                <a16:creationId xmlns:a16="http://schemas.microsoft.com/office/drawing/2014/main" id="{EE89BF73-93FC-457B-9BF1-B02560A512D6}"/>
              </a:ext>
            </a:extLst>
          </p:cNvPr>
          <p:cNvSpPr>
            <a:spLocks noGrp="1"/>
          </p:cNvSpPr>
          <p:nvPr>
            <p:ph type="dt" sz="half" idx="10"/>
          </p:nvPr>
        </p:nvSpPr>
        <p:spPr/>
        <p:txBody>
          <a:bodyPr/>
          <a:lstStyle/>
          <a:p>
            <a:fld id="{43245617-F950-444C-B2EF-F1718128583A}" type="datetime1">
              <a:rPr lang="fr-FR" smtClean="0"/>
              <a:t>28/05/2022</a:t>
            </a:fld>
            <a:endParaRPr lang="fr-BE"/>
          </a:p>
        </p:txBody>
      </p:sp>
      <p:sp>
        <p:nvSpPr>
          <p:cNvPr id="4" name="Espace réservé du numéro de diapositive 3">
            <a:extLst>
              <a:ext uri="{FF2B5EF4-FFF2-40B4-BE49-F238E27FC236}">
                <a16:creationId xmlns:a16="http://schemas.microsoft.com/office/drawing/2014/main" id="{C7186BBC-1B00-4667-9C8D-15C281F4960F}"/>
              </a:ext>
            </a:extLst>
          </p:cNvPr>
          <p:cNvSpPr>
            <a:spLocks noGrp="1"/>
          </p:cNvSpPr>
          <p:nvPr>
            <p:ph type="sldNum" sz="quarter" idx="12"/>
          </p:nvPr>
        </p:nvSpPr>
        <p:spPr/>
        <p:txBody>
          <a:bodyPr/>
          <a:lstStyle/>
          <a:p>
            <a:fld id="{CF4668DC-857F-487D-BFFA-8C0CA5037977}" type="slidenum">
              <a:rPr lang="fr-BE" smtClean="0"/>
              <a:t>40</a:t>
            </a:fld>
            <a:endParaRPr lang="fr-BE"/>
          </a:p>
        </p:txBody>
      </p:sp>
      <p:sp>
        <p:nvSpPr>
          <p:cNvPr id="7" name="AutoShape 6">
            <a:extLst>
              <a:ext uri="{FF2B5EF4-FFF2-40B4-BE49-F238E27FC236}">
                <a16:creationId xmlns:a16="http://schemas.microsoft.com/office/drawing/2014/main" id="{E72231C6-51D9-48E3-98BE-F2C42E159306}"/>
              </a:ext>
            </a:extLst>
          </p:cNvPr>
          <p:cNvSpPr>
            <a:spLocks noChangeArrowheads="1"/>
          </p:cNvSpPr>
          <p:nvPr/>
        </p:nvSpPr>
        <p:spPr bwMode="auto">
          <a:xfrm>
            <a:off x="14868" y="-33454"/>
            <a:ext cx="9144000" cy="792000"/>
          </a:xfrm>
          <a:prstGeom prst="flowChartDocument">
            <a:avLst/>
          </a:prstGeom>
          <a:solidFill>
            <a:srgbClr val="4A7EBB"/>
          </a:solidFill>
          <a:ln w="9525" algn="ctr">
            <a:solidFill>
              <a:schemeClr val="bg1">
                <a:lumMod val="50000"/>
              </a:schemeClr>
            </a:solidFill>
            <a:miter lim="800000"/>
            <a:headEnd/>
            <a:tailEnd/>
          </a:ln>
          <a:effectLst/>
        </p:spPr>
        <p:txBody>
          <a:bodyPr wrap="none" lIns="82468" tIns="41234" rIns="82468" bIns="41234" anchor="ctr"/>
          <a:lstStyle/>
          <a:p>
            <a:pPr algn="ctr" defTabSz="824718" eaLnBrk="0" fontAlgn="base" hangingPunct="0">
              <a:spcBef>
                <a:spcPct val="0"/>
              </a:spcBef>
              <a:spcAft>
                <a:spcPct val="0"/>
              </a:spcAft>
              <a:defRPr/>
            </a:pPr>
            <a:endParaRPr kumimoji="1" lang="en-US" sz="4300" b="1">
              <a:solidFill>
                <a:srgbClr val="000000"/>
              </a:solidFill>
              <a:latin typeface="Agency FB" pitchFamily="34" charset="0"/>
            </a:endParaRPr>
          </a:p>
        </p:txBody>
      </p:sp>
      <p:sp>
        <p:nvSpPr>
          <p:cNvPr id="8" name="Rectangle 7">
            <a:extLst>
              <a:ext uri="{FF2B5EF4-FFF2-40B4-BE49-F238E27FC236}">
                <a16:creationId xmlns:a16="http://schemas.microsoft.com/office/drawing/2014/main" id="{0395EB71-8F7E-407F-885D-0FA11C7CEC3B}"/>
              </a:ext>
            </a:extLst>
          </p:cNvPr>
          <p:cNvSpPr/>
          <p:nvPr/>
        </p:nvSpPr>
        <p:spPr>
          <a:xfrm>
            <a:off x="1619672" y="186451"/>
            <a:ext cx="6197168" cy="452605"/>
          </a:xfrm>
          <a:prstGeom prst="rect">
            <a:avLst/>
          </a:prstGeom>
        </p:spPr>
        <p:txBody>
          <a:bodyPr wrap="square" lIns="82468" tIns="41234" rIns="82468" bIns="41234">
            <a:spAutoFit/>
          </a:bodyPr>
          <a:lstStyle/>
          <a:p>
            <a:pPr algn="ctr" defTabSz="824718" fontAlgn="base">
              <a:spcBef>
                <a:spcPct val="0"/>
              </a:spcBef>
              <a:spcAft>
                <a:spcPct val="0"/>
              </a:spcAft>
            </a:pPr>
            <a:r>
              <a:rPr kumimoji="1" lang="en-US" sz="2400" b="1" dirty="0" err="1">
                <a:solidFill>
                  <a:schemeClr val="bg1"/>
                </a:solidFill>
                <a:latin typeface="+mj-lt"/>
              </a:rPr>
              <a:t>Exemple</a:t>
            </a:r>
            <a:r>
              <a:rPr kumimoji="1" lang="en-US" sz="2400" b="1" dirty="0">
                <a:solidFill>
                  <a:schemeClr val="bg1"/>
                </a:solidFill>
                <a:latin typeface="+mj-lt"/>
              </a:rPr>
              <a:t> d’un SR</a:t>
            </a:r>
            <a:endParaRPr lang="fr-FR" dirty="0">
              <a:solidFill>
                <a:schemeClr val="bg1"/>
              </a:solidFill>
              <a:latin typeface="+mj-lt"/>
            </a:endParaRPr>
          </a:p>
        </p:txBody>
      </p:sp>
      <p:pic>
        <p:nvPicPr>
          <p:cNvPr id="9" name="Picture 2">
            <a:extLst>
              <a:ext uri="{FF2B5EF4-FFF2-40B4-BE49-F238E27FC236}">
                <a16:creationId xmlns:a16="http://schemas.microsoft.com/office/drawing/2014/main" id="{6AF5F11C-3F40-400A-ADF6-1A5A7EE08D7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91304" y="124753"/>
            <a:ext cx="553534" cy="576000"/>
          </a:xfrm>
          <a:prstGeom prst="rect">
            <a:avLst/>
          </a:prstGeom>
          <a:noFill/>
          <a:ln w="9525">
            <a:noFill/>
            <a:miter lim="800000"/>
            <a:headEnd/>
            <a:tailEnd/>
          </a:ln>
        </p:spPr>
      </p:pic>
    </p:spTree>
    <p:extLst>
      <p:ext uri="{BB962C8B-B14F-4D97-AF65-F5344CB8AC3E}">
        <p14:creationId xmlns:p14="http://schemas.microsoft.com/office/powerpoint/2010/main" val="234919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 calcmode="lin" valueType="num">
                                      <p:cBhvr additive="base">
                                        <p:cTn id="7" dur="500" fill="hold"/>
                                        <p:tgtEl>
                                          <p:spTgt spid="604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04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0419">
                                            <p:txEl>
                                              <p:pRg st="1" end="1"/>
                                            </p:txEl>
                                          </p:spTgt>
                                        </p:tgtEl>
                                        <p:attrNameLst>
                                          <p:attrName>style.visibility</p:attrName>
                                        </p:attrNameLst>
                                      </p:cBhvr>
                                      <p:to>
                                        <p:strVal val="visible"/>
                                      </p:to>
                                    </p:set>
                                    <p:anim calcmode="lin" valueType="num">
                                      <p:cBhvr additive="base">
                                        <p:cTn id="13" dur="500" fill="hold"/>
                                        <p:tgtEl>
                                          <p:spTgt spid="604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04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0419">
                                            <p:txEl>
                                              <p:pRg st="2" end="2"/>
                                            </p:txEl>
                                          </p:spTgt>
                                        </p:tgtEl>
                                        <p:attrNameLst>
                                          <p:attrName>style.visibility</p:attrName>
                                        </p:attrNameLst>
                                      </p:cBhvr>
                                      <p:to>
                                        <p:strVal val="visible"/>
                                      </p:to>
                                    </p:set>
                                    <p:anim calcmode="lin" valueType="num">
                                      <p:cBhvr additive="base">
                                        <p:cTn id="19" dur="500" fill="hold"/>
                                        <p:tgtEl>
                                          <p:spTgt spid="604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04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0419">
                                            <p:txEl>
                                              <p:pRg st="3" end="3"/>
                                            </p:txEl>
                                          </p:spTgt>
                                        </p:tgtEl>
                                        <p:attrNameLst>
                                          <p:attrName>style.visibility</p:attrName>
                                        </p:attrNameLst>
                                      </p:cBhvr>
                                      <p:to>
                                        <p:strVal val="visible"/>
                                      </p:to>
                                    </p:set>
                                    <p:anim calcmode="lin" valueType="num">
                                      <p:cBhvr additive="base">
                                        <p:cTn id="25" dur="500" fill="hold"/>
                                        <p:tgtEl>
                                          <p:spTgt spid="604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04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extLst>
              <p:ext uri="{D42A27DB-BD31-4B8C-83A1-F6EECF244321}">
                <p14:modId xmlns:p14="http://schemas.microsoft.com/office/powerpoint/2010/main" val="98233279"/>
              </p:ext>
            </p:extLst>
          </p:nvPr>
        </p:nvGraphicFramePr>
        <p:xfrm>
          <a:off x="1212039" y="1700808"/>
          <a:ext cx="6719922"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Espace réservé de la date 1">
            <a:extLst>
              <a:ext uri="{FF2B5EF4-FFF2-40B4-BE49-F238E27FC236}">
                <a16:creationId xmlns:a16="http://schemas.microsoft.com/office/drawing/2014/main" id="{D7B052A2-D795-4BC9-9A83-E5992D9FE4F0}"/>
              </a:ext>
            </a:extLst>
          </p:cNvPr>
          <p:cNvSpPr>
            <a:spLocks noGrp="1"/>
          </p:cNvSpPr>
          <p:nvPr>
            <p:ph type="dt" sz="half" idx="10"/>
          </p:nvPr>
        </p:nvSpPr>
        <p:spPr/>
        <p:txBody>
          <a:bodyPr/>
          <a:lstStyle/>
          <a:p>
            <a:fld id="{BE02FDE3-5B11-4C29-B5D6-C424E554CDF3}" type="datetime1">
              <a:rPr lang="fr-FR" smtClean="0"/>
              <a:t>28/05/2022</a:t>
            </a:fld>
            <a:endParaRPr lang="fr-BE"/>
          </a:p>
        </p:txBody>
      </p:sp>
      <p:sp>
        <p:nvSpPr>
          <p:cNvPr id="4" name="Espace réservé du numéro de diapositive 3">
            <a:extLst>
              <a:ext uri="{FF2B5EF4-FFF2-40B4-BE49-F238E27FC236}">
                <a16:creationId xmlns:a16="http://schemas.microsoft.com/office/drawing/2014/main" id="{52155246-8A8E-4A6B-9505-FFED8BFB959E}"/>
              </a:ext>
            </a:extLst>
          </p:cNvPr>
          <p:cNvSpPr>
            <a:spLocks noGrp="1"/>
          </p:cNvSpPr>
          <p:nvPr>
            <p:ph type="sldNum" sz="quarter" idx="12"/>
          </p:nvPr>
        </p:nvSpPr>
        <p:spPr/>
        <p:txBody>
          <a:bodyPr/>
          <a:lstStyle/>
          <a:p>
            <a:fld id="{CF4668DC-857F-487D-BFFA-8C0CA5037977}" type="slidenum">
              <a:rPr lang="fr-BE" smtClean="0"/>
              <a:t>41</a:t>
            </a:fld>
            <a:endParaRPr lang="fr-BE"/>
          </a:p>
        </p:txBody>
      </p:sp>
      <p:sp>
        <p:nvSpPr>
          <p:cNvPr id="8" name="AutoShape 6">
            <a:extLst>
              <a:ext uri="{FF2B5EF4-FFF2-40B4-BE49-F238E27FC236}">
                <a16:creationId xmlns:a16="http://schemas.microsoft.com/office/drawing/2014/main" id="{7A3F8E2E-A4A8-417B-962D-9DAE6C10C4EF}"/>
              </a:ext>
            </a:extLst>
          </p:cNvPr>
          <p:cNvSpPr>
            <a:spLocks noChangeArrowheads="1"/>
          </p:cNvSpPr>
          <p:nvPr/>
        </p:nvSpPr>
        <p:spPr bwMode="auto">
          <a:xfrm>
            <a:off x="14868" y="-33454"/>
            <a:ext cx="9144000" cy="792000"/>
          </a:xfrm>
          <a:prstGeom prst="flowChartDocument">
            <a:avLst/>
          </a:prstGeom>
          <a:solidFill>
            <a:srgbClr val="4A7EBB"/>
          </a:solidFill>
          <a:ln w="9525" algn="ctr">
            <a:solidFill>
              <a:schemeClr val="bg1">
                <a:lumMod val="50000"/>
              </a:schemeClr>
            </a:solidFill>
            <a:miter lim="800000"/>
            <a:headEnd/>
            <a:tailEnd/>
          </a:ln>
          <a:effectLst/>
        </p:spPr>
        <p:txBody>
          <a:bodyPr wrap="none" lIns="82468" tIns="41234" rIns="82468" bIns="41234" anchor="ctr"/>
          <a:lstStyle/>
          <a:p>
            <a:pPr algn="ctr" defTabSz="824718" eaLnBrk="0" fontAlgn="base" hangingPunct="0">
              <a:spcBef>
                <a:spcPct val="0"/>
              </a:spcBef>
              <a:spcAft>
                <a:spcPct val="0"/>
              </a:spcAft>
              <a:defRPr/>
            </a:pPr>
            <a:endParaRPr kumimoji="1" lang="en-US" sz="4300" b="1">
              <a:solidFill>
                <a:srgbClr val="000000"/>
              </a:solidFill>
              <a:latin typeface="Agency FB" pitchFamily="34" charset="0"/>
            </a:endParaRPr>
          </a:p>
        </p:txBody>
      </p:sp>
      <p:sp>
        <p:nvSpPr>
          <p:cNvPr id="9" name="Rectangle 8">
            <a:extLst>
              <a:ext uri="{FF2B5EF4-FFF2-40B4-BE49-F238E27FC236}">
                <a16:creationId xmlns:a16="http://schemas.microsoft.com/office/drawing/2014/main" id="{D4A93B12-9B4E-47FD-AC07-1AB9053A0537}"/>
              </a:ext>
            </a:extLst>
          </p:cNvPr>
          <p:cNvSpPr/>
          <p:nvPr/>
        </p:nvSpPr>
        <p:spPr>
          <a:xfrm>
            <a:off x="1619672" y="186451"/>
            <a:ext cx="6197168" cy="452605"/>
          </a:xfrm>
          <a:prstGeom prst="rect">
            <a:avLst/>
          </a:prstGeom>
        </p:spPr>
        <p:txBody>
          <a:bodyPr wrap="square" lIns="82468" tIns="41234" rIns="82468" bIns="41234">
            <a:spAutoFit/>
          </a:bodyPr>
          <a:lstStyle/>
          <a:p>
            <a:pPr algn="ctr" defTabSz="824718" fontAlgn="base">
              <a:spcBef>
                <a:spcPct val="0"/>
              </a:spcBef>
              <a:spcAft>
                <a:spcPct val="0"/>
              </a:spcAft>
            </a:pPr>
            <a:r>
              <a:rPr kumimoji="1" lang="en-US" sz="2400" b="1" dirty="0">
                <a:solidFill>
                  <a:schemeClr val="bg1"/>
                </a:solidFill>
                <a:latin typeface="+mj-lt"/>
              </a:rPr>
              <a:t>Conclusion</a:t>
            </a:r>
            <a:endParaRPr lang="fr-FR" dirty="0">
              <a:solidFill>
                <a:schemeClr val="bg1"/>
              </a:solidFill>
              <a:latin typeface="+mj-lt"/>
            </a:endParaRPr>
          </a:p>
        </p:txBody>
      </p:sp>
      <p:pic>
        <p:nvPicPr>
          <p:cNvPr id="10" name="Picture 2">
            <a:extLst>
              <a:ext uri="{FF2B5EF4-FFF2-40B4-BE49-F238E27FC236}">
                <a16:creationId xmlns:a16="http://schemas.microsoft.com/office/drawing/2014/main" id="{259A529D-5EDC-48F2-ACBB-31A3D1AEEDEF}"/>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2791304" y="124753"/>
            <a:ext cx="553534" cy="576000"/>
          </a:xfrm>
          <a:prstGeom prst="rect">
            <a:avLst/>
          </a:prstGeom>
          <a:noFill/>
          <a:ln w="9525">
            <a:noFill/>
            <a:miter lim="800000"/>
            <a:headEnd/>
            <a:tailEnd/>
          </a:ln>
        </p:spPr>
      </p:pic>
    </p:spTree>
    <p:extLst>
      <p:ext uri="{BB962C8B-B14F-4D97-AF65-F5344CB8AC3E}">
        <p14:creationId xmlns:p14="http://schemas.microsoft.com/office/powerpoint/2010/main" val="172468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associé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4350"/>
            <a:ext cx="9144000" cy="54864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80018" y="1334923"/>
            <a:ext cx="6454801" cy="1015663"/>
          </a:xfrm>
          <a:prstGeom prst="rect">
            <a:avLst/>
          </a:prstGeom>
          <a:noFill/>
        </p:spPr>
        <p:txBody>
          <a:bodyPr wrap="square" lIns="91440" tIns="45720" rIns="91440" bIns="45720">
            <a:spAutoFit/>
          </a:bodyPr>
          <a:lstStyle/>
          <a:p>
            <a:pPr algn="ctr"/>
            <a:r>
              <a:rPr lang="fr-FR" sz="6000" dirty="0">
                <a:ln w="0"/>
                <a:solidFill>
                  <a:srgbClr val="1399EC"/>
                </a:solidFill>
                <a:effectLst>
                  <a:outerShdw blurRad="38100" dist="19050" dir="2700000" algn="tl" rotWithShape="0">
                    <a:schemeClr val="dk1">
                      <a:alpha val="40000"/>
                    </a:schemeClr>
                  </a:outerShdw>
                </a:effectLst>
              </a:rPr>
              <a:t>De votre attention!</a:t>
            </a:r>
          </a:p>
        </p:txBody>
      </p:sp>
    </p:spTree>
    <p:extLst>
      <p:ext uri="{BB962C8B-B14F-4D97-AF65-F5344CB8AC3E}">
        <p14:creationId xmlns:p14="http://schemas.microsoft.com/office/powerpoint/2010/main" val="4100556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500" fill="hold"/>
                                        <p:tgtEl>
                                          <p:spTgt spid="1030"/>
                                        </p:tgtEl>
                                        <p:attrNameLst>
                                          <p:attrName>ppt_x</p:attrName>
                                        </p:attrNameLst>
                                      </p:cBhvr>
                                      <p:tavLst>
                                        <p:tav tm="0">
                                          <p:val>
                                            <p:strVal val="1+#ppt_w/2"/>
                                          </p:val>
                                        </p:tav>
                                        <p:tav tm="100000">
                                          <p:val>
                                            <p:strVal val="#ppt_x"/>
                                          </p:val>
                                        </p:tav>
                                      </p:tavLst>
                                    </p:anim>
                                    <p:anim calcmode="lin" valueType="num">
                                      <p:cBhvr additive="base">
                                        <p:cTn id="8" dur="500" fill="hold"/>
                                        <p:tgtEl>
                                          <p:spTgt spid="10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1701544" y="1890113"/>
            <a:ext cx="6934200" cy="4267200"/>
          </a:xfrm>
        </p:spPr>
        <p:txBody>
          <a:bodyPr/>
          <a:lstStyle/>
          <a:p>
            <a:pPr marL="0" indent="0">
              <a:lnSpc>
                <a:spcPct val="80000"/>
              </a:lnSpc>
              <a:buNone/>
            </a:pPr>
            <a:r>
              <a:rPr lang="fr-FR" sz="2200" dirty="0">
                <a:solidFill>
                  <a:schemeClr val="tx1"/>
                </a:solidFill>
                <a:latin typeface="Times New Roman" panose="02020603050405020304" pitchFamily="18" charset="0"/>
                <a:cs typeface="Times New Roman" panose="02020603050405020304" pitchFamily="18" charset="0"/>
              </a:rPr>
              <a:t>Les systèmes de recommandations sont généralement appliqués aux domaines suivants :</a:t>
            </a:r>
          </a:p>
          <a:p>
            <a:pPr>
              <a:lnSpc>
                <a:spcPct val="80000"/>
              </a:lnSpc>
            </a:pPr>
            <a:endParaRPr lang="en-US" altLang="fr-FR" sz="2200" dirty="0">
              <a:solidFill>
                <a:schemeClr val="tx1"/>
              </a:solidFill>
              <a:latin typeface="Times New Roman" panose="02020603050405020304" pitchFamily="18" charset="0"/>
              <a:cs typeface="Times New Roman" panose="02020603050405020304" pitchFamily="18" charset="0"/>
            </a:endParaRPr>
          </a:p>
        </p:txBody>
      </p:sp>
      <p:sp>
        <p:nvSpPr>
          <p:cNvPr id="4" name="Rectangle à coins arrondis 3"/>
          <p:cNvSpPr/>
          <p:nvPr/>
        </p:nvSpPr>
        <p:spPr>
          <a:xfrm>
            <a:off x="1691680" y="2971924"/>
            <a:ext cx="6551613" cy="3168501"/>
          </a:xfrm>
          <a:prstGeom prst="roundRect">
            <a:avLst/>
          </a:prstGeom>
          <a:solidFill>
            <a:schemeClr val="bg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lvl="0" indent="-342900" algn="l">
              <a:buFont typeface="Wingdings" panose="05000000000000000000" pitchFamily="2" charset="2"/>
              <a:buChar char="§"/>
            </a:pPr>
            <a:r>
              <a:rPr lang="fr-FR" sz="2000" dirty="0">
                <a:solidFill>
                  <a:schemeClr val="tx1"/>
                </a:solidFill>
              </a:rPr>
              <a:t> </a:t>
            </a:r>
            <a:r>
              <a:rPr lang="fr-FR" sz="2200" dirty="0">
                <a:solidFill>
                  <a:schemeClr val="tx1"/>
                </a:solidFill>
                <a:latin typeface="Times New Roman" panose="02020603050405020304" pitchFamily="18" charset="0"/>
                <a:cs typeface="Times New Roman" panose="02020603050405020304" pitchFamily="18" charset="0"/>
              </a:rPr>
              <a:t>Le contenu (articles, journaux, livres  etc.) ;</a:t>
            </a:r>
          </a:p>
          <a:p>
            <a:pPr marL="342900" lvl="0" indent="-342900" algn="l">
              <a:buFont typeface="Wingdings" panose="05000000000000000000" pitchFamily="2" charset="2"/>
              <a:buChar char="§"/>
            </a:pPr>
            <a:r>
              <a:rPr lang="fr-FR" sz="2200" dirty="0">
                <a:solidFill>
                  <a:schemeClr val="tx1"/>
                </a:solidFill>
                <a:latin typeface="Times New Roman" panose="02020603050405020304" pitchFamily="18" charset="0"/>
                <a:cs typeface="Times New Roman" panose="02020603050405020304" pitchFamily="18" charset="0"/>
              </a:rPr>
              <a:t> Le divertissement (jeux, musique etc.) ;</a:t>
            </a:r>
          </a:p>
          <a:p>
            <a:pPr marL="342900" lvl="0" indent="-342900" algn="l">
              <a:buFont typeface="Wingdings" panose="05000000000000000000" pitchFamily="2" charset="2"/>
              <a:buChar char="§"/>
            </a:pPr>
            <a:r>
              <a:rPr lang="fr-FR" sz="2200" dirty="0">
                <a:solidFill>
                  <a:schemeClr val="tx1"/>
                </a:solidFill>
                <a:latin typeface="Times New Roman" panose="02020603050405020304" pitchFamily="18" charset="0"/>
                <a:cs typeface="Times New Roman" panose="02020603050405020304" pitchFamily="18" charset="0"/>
              </a:rPr>
              <a:t> E-commerce (vente des différents objets et articles) ;</a:t>
            </a:r>
          </a:p>
          <a:p>
            <a:pPr marL="342900" lvl="0" indent="-342900" algn="l">
              <a:buFont typeface="Wingdings" panose="05000000000000000000" pitchFamily="2" charset="2"/>
              <a:buChar char="§"/>
            </a:pPr>
            <a:r>
              <a:rPr lang="fr-FR" sz="2200" dirty="0">
                <a:solidFill>
                  <a:schemeClr val="tx1"/>
                </a:solidFill>
                <a:latin typeface="Times New Roman" panose="02020603050405020304" pitchFamily="18" charset="0"/>
                <a:cs typeface="Times New Roman" panose="02020603050405020304" pitchFamily="18" charset="0"/>
              </a:rPr>
              <a:t> Les services (hôtellerie, consultation des experts etc.) ;</a:t>
            </a:r>
          </a:p>
          <a:p>
            <a:pPr marL="342900" lvl="0" indent="-342900" algn="l">
              <a:buFont typeface="Wingdings" panose="05000000000000000000" pitchFamily="2" charset="2"/>
              <a:buChar char="§"/>
            </a:pPr>
            <a:r>
              <a:rPr lang="fr-FR" sz="2200" dirty="0">
                <a:solidFill>
                  <a:schemeClr val="tx1"/>
                </a:solidFill>
                <a:latin typeface="Times New Roman" panose="02020603050405020304" pitchFamily="18" charset="0"/>
                <a:cs typeface="Times New Roman" panose="02020603050405020304" pitchFamily="18" charset="0"/>
              </a:rPr>
              <a:t> Les recommandations des amis, des contacts et des suiveurs .</a:t>
            </a:r>
          </a:p>
          <a:p>
            <a:pPr algn="l"/>
            <a:r>
              <a:rPr lang="fr-FR" sz="2200" dirty="0">
                <a:latin typeface="Times New Roman" panose="02020603050405020304" pitchFamily="18" charset="0"/>
                <a:cs typeface="Times New Roman" panose="02020603050405020304" pitchFamily="18" charset="0"/>
              </a:rPr>
              <a:t> </a:t>
            </a:r>
            <a:endParaRPr lang="fr-FR" sz="2200" dirty="0">
              <a:solidFill>
                <a:schemeClr val="tx1"/>
              </a:solidFill>
              <a:latin typeface="Times New Roman" panose="02020603050405020304" pitchFamily="18" charset="0"/>
              <a:cs typeface="Times New Roman" panose="02020603050405020304" pitchFamily="18" charset="0"/>
            </a:endParaRPr>
          </a:p>
        </p:txBody>
      </p:sp>
      <p:sp>
        <p:nvSpPr>
          <p:cNvPr id="5" name="Demi-tour 4"/>
          <p:cNvSpPr/>
          <p:nvPr/>
        </p:nvSpPr>
        <p:spPr>
          <a:xfrm rot="5400000">
            <a:off x="8390504" y="2321031"/>
            <a:ext cx="620628" cy="731214"/>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 name="Espace réservé de la date 2">
            <a:extLst>
              <a:ext uri="{FF2B5EF4-FFF2-40B4-BE49-F238E27FC236}">
                <a16:creationId xmlns:a16="http://schemas.microsoft.com/office/drawing/2014/main" id="{15CDBAB4-8A3F-4D79-9724-0EB916D127EE}"/>
              </a:ext>
            </a:extLst>
          </p:cNvPr>
          <p:cNvSpPr>
            <a:spLocks noGrp="1"/>
          </p:cNvSpPr>
          <p:nvPr>
            <p:ph type="dt" sz="half" idx="10"/>
          </p:nvPr>
        </p:nvSpPr>
        <p:spPr/>
        <p:txBody>
          <a:bodyPr/>
          <a:lstStyle/>
          <a:p>
            <a:fld id="{2306569D-57F2-48FA-9C09-BEA38A16C367}" type="datetime1">
              <a:rPr lang="fr-FR" smtClean="0"/>
              <a:t>28/05/2022</a:t>
            </a:fld>
            <a:endParaRPr lang="fr-BE"/>
          </a:p>
        </p:txBody>
      </p:sp>
      <p:sp>
        <p:nvSpPr>
          <p:cNvPr id="6" name="Espace réservé du numéro de diapositive 5">
            <a:extLst>
              <a:ext uri="{FF2B5EF4-FFF2-40B4-BE49-F238E27FC236}">
                <a16:creationId xmlns:a16="http://schemas.microsoft.com/office/drawing/2014/main" id="{A1497FE4-1470-48BE-AF67-2D2BC8FD8C14}"/>
              </a:ext>
            </a:extLst>
          </p:cNvPr>
          <p:cNvSpPr>
            <a:spLocks noGrp="1"/>
          </p:cNvSpPr>
          <p:nvPr>
            <p:ph type="sldNum" sz="quarter" idx="12"/>
          </p:nvPr>
        </p:nvSpPr>
        <p:spPr/>
        <p:txBody>
          <a:bodyPr/>
          <a:lstStyle/>
          <a:p>
            <a:fld id="{CF4668DC-857F-487D-BFFA-8C0CA5037977}" type="slidenum">
              <a:rPr lang="fr-BE" smtClean="0"/>
              <a:t>5</a:t>
            </a:fld>
            <a:endParaRPr lang="fr-BE"/>
          </a:p>
        </p:txBody>
      </p:sp>
      <p:sp>
        <p:nvSpPr>
          <p:cNvPr id="9" name="AutoShape 6">
            <a:extLst>
              <a:ext uri="{FF2B5EF4-FFF2-40B4-BE49-F238E27FC236}">
                <a16:creationId xmlns:a16="http://schemas.microsoft.com/office/drawing/2014/main" id="{8ABAD530-F4E0-47D5-8DE5-A4CB49A23315}"/>
              </a:ext>
            </a:extLst>
          </p:cNvPr>
          <p:cNvSpPr>
            <a:spLocks noChangeArrowheads="1"/>
          </p:cNvSpPr>
          <p:nvPr/>
        </p:nvSpPr>
        <p:spPr bwMode="auto">
          <a:xfrm>
            <a:off x="0" y="16115"/>
            <a:ext cx="9144000" cy="792000"/>
          </a:xfrm>
          <a:prstGeom prst="flowChartDocument">
            <a:avLst/>
          </a:prstGeom>
          <a:solidFill>
            <a:srgbClr val="4A7EBB"/>
          </a:solidFill>
          <a:ln w="9525" algn="ctr">
            <a:solidFill>
              <a:schemeClr val="bg1">
                <a:lumMod val="50000"/>
              </a:schemeClr>
            </a:solidFill>
            <a:miter lim="800000"/>
            <a:headEnd/>
            <a:tailEnd/>
          </a:ln>
          <a:effectLst/>
        </p:spPr>
        <p:txBody>
          <a:bodyPr wrap="none" lIns="82468" tIns="41234" rIns="82468" bIns="41234" anchor="ctr"/>
          <a:lstStyle/>
          <a:p>
            <a:pPr algn="ctr" defTabSz="824718" eaLnBrk="0" fontAlgn="base" hangingPunct="0">
              <a:spcBef>
                <a:spcPct val="0"/>
              </a:spcBef>
              <a:spcAft>
                <a:spcPct val="0"/>
              </a:spcAft>
              <a:defRPr/>
            </a:pPr>
            <a:endParaRPr kumimoji="1" lang="en-US" sz="4300" b="1">
              <a:solidFill>
                <a:srgbClr val="000000"/>
              </a:solidFill>
              <a:latin typeface="Agency FB" pitchFamily="34" charset="0"/>
            </a:endParaRPr>
          </a:p>
        </p:txBody>
      </p:sp>
      <p:pic>
        <p:nvPicPr>
          <p:cNvPr id="10" name="Picture 2">
            <a:extLst>
              <a:ext uri="{FF2B5EF4-FFF2-40B4-BE49-F238E27FC236}">
                <a16:creationId xmlns:a16="http://schemas.microsoft.com/office/drawing/2014/main" id="{962E70A4-8C3D-4EE8-9172-35F815D9B29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08159" y="88315"/>
            <a:ext cx="553534" cy="576000"/>
          </a:xfrm>
          <a:prstGeom prst="rect">
            <a:avLst/>
          </a:prstGeom>
          <a:noFill/>
          <a:ln w="9525">
            <a:noFill/>
            <a:miter lim="800000"/>
            <a:headEnd/>
            <a:tailEnd/>
          </a:ln>
        </p:spPr>
      </p:pic>
      <p:sp>
        <p:nvSpPr>
          <p:cNvPr id="11" name="Rectangle 10">
            <a:extLst>
              <a:ext uri="{FF2B5EF4-FFF2-40B4-BE49-F238E27FC236}">
                <a16:creationId xmlns:a16="http://schemas.microsoft.com/office/drawing/2014/main" id="{7886DDDE-09A4-418D-81E2-BE5A0938775B}"/>
              </a:ext>
            </a:extLst>
          </p:cNvPr>
          <p:cNvSpPr/>
          <p:nvPr/>
        </p:nvSpPr>
        <p:spPr>
          <a:xfrm>
            <a:off x="2623304" y="185812"/>
            <a:ext cx="4419212" cy="452605"/>
          </a:xfrm>
          <a:prstGeom prst="rect">
            <a:avLst/>
          </a:prstGeom>
        </p:spPr>
        <p:txBody>
          <a:bodyPr wrap="square" lIns="82468" tIns="41234" rIns="82468" bIns="41234">
            <a:spAutoFit/>
          </a:bodyPr>
          <a:lstStyle/>
          <a:p>
            <a:pPr algn="ctr" defTabSz="824718" fontAlgn="base">
              <a:spcBef>
                <a:spcPct val="0"/>
              </a:spcBef>
              <a:spcAft>
                <a:spcPct val="0"/>
              </a:spcAft>
            </a:pPr>
            <a:r>
              <a:rPr kumimoji="1" lang="en-US" sz="2400" b="1" dirty="0" err="1">
                <a:solidFill>
                  <a:schemeClr val="bg1"/>
                </a:solidFill>
                <a:latin typeface="+mj-lt"/>
              </a:rPr>
              <a:t>Définition</a:t>
            </a:r>
            <a:r>
              <a:rPr kumimoji="1" lang="en-US" sz="2400" b="1" dirty="0">
                <a:solidFill>
                  <a:schemeClr val="bg1"/>
                </a:solidFill>
                <a:latin typeface="+mj-lt"/>
              </a:rPr>
              <a:t> du SR</a:t>
            </a:r>
            <a:endParaRPr lang="fr-FR" dirty="0">
              <a:solidFill>
                <a:schemeClr val="bg1"/>
              </a:solidFill>
              <a:latin typeface="+mj-lt"/>
            </a:endParaRPr>
          </a:p>
        </p:txBody>
      </p:sp>
    </p:spTree>
    <p:extLst>
      <p:ext uri="{BB962C8B-B14F-4D97-AF65-F5344CB8AC3E}">
        <p14:creationId xmlns:p14="http://schemas.microsoft.com/office/powerpoint/2010/main" val="158452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0419">
                                            <p:txEl>
                                              <p:pRg st="0" end="0"/>
                                            </p:txEl>
                                          </p:spTgt>
                                        </p:tgtEl>
                                        <p:attrNameLst>
                                          <p:attrName>style.visibility</p:attrName>
                                        </p:attrNameLst>
                                      </p:cBhvr>
                                      <p:to>
                                        <p:strVal val="visible"/>
                                      </p:to>
                                    </p:set>
                                    <p:animEffect transition="in" filter="fade">
                                      <p:cBhvr>
                                        <p:cTn id="14" dur="1000"/>
                                        <p:tgtEl>
                                          <p:spTgt spid="60419">
                                            <p:txEl>
                                              <p:pRg st="0" end="0"/>
                                            </p:txEl>
                                          </p:spTgt>
                                        </p:tgtEl>
                                      </p:cBhvr>
                                    </p:animEffect>
                                    <p:anim calcmode="lin" valueType="num">
                                      <p:cBhvr>
                                        <p:cTn id="15" dur="1000" fill="hold"/>
                                        <p:tgtEl>
                                          <p:spTgt spid="6041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041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2726890" y="2060848"/>
            <a:ext cx="5400600" cy="11525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fr-FR" sz="2200" b="1" dirty="0">
                <a:latin typeface="Times New Roman" panose="02020603050405020304" pitchFamily="18" charset="0"/>
                <a:cs typeface="Times New Roman" panose="02020603050405020304" pitchFamily="18" charset="0"/>
              </a:rPr>
              <a:t>1- La collecte de l’information</a:t>
            </a:r>
            <a:r>
              <a:rPr lang="fr-FR" dirty="0"/>
              <a:t> </a:t>
            </a:r>
          </a:p>
        </p:txBody>
      </p:sp>
      <p:sp>
        <p:nvSpPr>
          <p:cNvPr id="5" name="Rectangle à coins arrondis 4"/>
          <p:cNvSpPr/>
          <p:nvPr/>
        </p:nvSpPr>
        <p:spPr>
          <a:xfrm>
            <a:off x="2726891" y="3573016"/>
            <a:ext cx="5400599"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 Etape de création du modèle d’utilisateur </a:t>
            </a:r>
            <a:endParaRPr lang="fr-FR" sz="2200" b="1" dirty="0">
              <a:solidFill>
                <a:schemeClr val="bg1"/>
              </a:solidFill>
              <a:latin typeface="Times New Roman" panose="02020603050405020304" pitchFamily="18" charset="0"/>
              <a:cs typeface="Times New Roman" panose="02020603050405020304" pitchFamily="18" charset="0"/>
            </a:endParaRPr>
          </a:p>
        </p:txBody>
      </p:sp>
      <p:sp>
        <p:nvSpPr>
          <p:cNvPr id="6" name="Rectangle à coins arrondis 5"/>
          <p:cNvSpPr/>
          <p:nvPr/>
        </p:nvSpPr>
        <p:spPr>
          <a:xfrm>
            <a:off x="2726891" y="5157192"/>
            <a:ext cx="5400599"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a:latin typeface="Times New Roman" panose="02020603050405020304" pitchFamily="18" charset="0"/>
                <a:cs typeface="Times New Roman" panose="02020603050405020304" pitchFamily="18" charset="0"/>
              </a:rPr>
              <a:t>3- Extraction de la liste des recommandations</a:t>
            </a:r>
            <a:r>
              <a:rPr lang="fr-FR" b="1" dirty="0"/>
              <a:t> </a:t>
            </a:r>
          </a:p>
        </p:txBody>
      </p:sp>
      <p:sp>
        <p:nvSpPr>
          <p:cNvPr id="3" name="Espace réservé de la date 2">
            <a:extLst>
              <a:ext uri="{FF2B5EF4-FFF2-40B4-BE49-F238E27FC236}">
                <a16:creationId xmlns:a16="http://schemas.microsoft.com/office/drawing/2014/main" id="{F33582CF-387A-4893-84D4-A2D348C26D26}"/>
              </a:ext>
            </a:extLst>
          </p:cNvPr>
          <p:cNvSpPr>
            <a:spLocks noGrp="1"/>
          </p:cNvSpPr>
          <p:nvPr>
            <p:ph type="dt" sz="half" idx="10"/>
          </p:nvPr>
        </p:nvSpPr>
        <p:spPr/>
        <p:txBody>
          <a:bodyPr/>
          <a:lstStyle/>
          <a:p>
            <a:fld id="{18DBF14B-62D3-490D-A4A1-8B74F2FD377E}" type="datetime1">
              <a:rPr lang="fr-FR" smtClean="0"/>
              <a:t>28/05/2022</a:t>
            </a:fld>
            <a:endParaRPr lang="fr-BE"/>
          </a:p>
        </p:txBody>
      </p:sp>
      <p:sp>
        <p:nvSpPr>
          <p:cNvPr id="7" name="Espace réservé du numéro de diapositive 6">
            <a:extLst>
              <a:ext uri="{FF2B5EF4-FFF2-40B4-BE49-F238E27FC236}">
                <a16:creationId xmlns:a16="http://schemas.microsoft.com/office/drawing/2014/main" id="{30EFE7F8-4DA2-4643-A558-BB94854A8691}"/>
              </a:ext>
            </a:extLst>
          </p:cNvPr>
          <p:cNvSpPr>
            <a:spLocks noGrp="1"/>
          </p:cNvSpPr>
          <p:nvPr>
            <p:ph type="sldNum" sz="quarter" idx="12"/>
          </p:nvPr>
        </p:nvSpPr>
        <p:spPr/>
        <p:txBody>
          <a:bodyPr/>
          <a:lstStyle/>
          <a:p>
            <a:fld id="{CF4668DC-857F-487D-BFFA-8C0CA5037977}" type="slidenum">
              <a:rPr lang="fr-BE" smtClean="0"/>
              <a:t>6</a:t>
            </a:fld>
            <a:endParaRPr lang="fr-BE"/>
          </a:p>
        </p:txBody>
      </p:sp>
      <p:sp>
        <p:nvSpPr>
          <p:cNvPr id="9" name="AutoShape 6">
            <a:extLst>
              <a:ext uri="{FF2B5EF4-FFF2-40B4-BE49-F238E27FC236}">
                <a16:creationId xmlns:a16="http://schemas.microsoft.com/office/drawing/2014/main" id="{6ECF96F7-7E5F-44B3-A76A-9EF303E0271E}"/>
              </a:ext>
            </a:extLst>
          </p:cNvPr>
          <p:cNvSpPr>
            <a:spLocks noChangeArrowheads="1"/>
          </p:cNvSpPr>
          <p:nvPr/>
        </p:nvSpPr>
        <p:spPr bwMode="auto">
          <a:xfrm>
            <a:off x="-27475" y="16115"/>
            <a:ext cx="9144000" cy="792000"/>
          </a:xfrm>
          <a:prstGeom prst="flowChartDocument">
            <a:avLst/>
          </a:prstGeom>
          <a:solidFill>
            <a:srgbClr val="4A7EBB"/>
          </a:solidFill>
          <a:ln w="9525" algn="ctr">
            <a:solidFill>
              <a:schemeClr val="bg1">
                <a:lumMod val="50000"/>
              </a:schemeClr>
            </a:solidFill>
            <a:miter lim="800000"/>
            <a:headEnd/>
            <a:tailEnd/>
          </a:ln>
          <a:effectLst/>
        </p:spPr>
        <p:txBody>
          <a:bodyPr wrap="none" lIns="82468" tIns="41234" rIns="82468" bIns="41234" anchor="ctr"/>
          <a:lstStyle/>
          <a:p>
            <a:pPr algn="ctr" defTabSz="824718" eaLnBrk="0" fontAlgn="base" hangingPunct="0">
              <a:spcBef>
                <a:spcPct val="0"/>
              </a:spcBef>
              <a:spcAft>
                <a:spcPct val="0"/>
              </a:spcAft>
              <a:defRPr/>
            </a:pPr>
            <a:endParaRPr kumimoji="1" lang="en-US" sz="4300" b="1">
              <a:solidFill>
                <a:srgbClr val="000000"/>
              </a:solidFill>
              <a:latin typeface="Agency FB" pitchFamily="34" charset="0"/>
            </a:endParaRPr>
          </a:p>
        </p:txBody>
      </p:sp>
      <p:pic>
        <p:nvPicPr>
          <p:cNvPr id="10" name="Picture 2">
            <a:extLst>
              <a:ext uri="{FF2B5EF4-FFF2-40B4-BE49-F238E27FC236}">
                <a16:creationId xmlns:a16="http://schemas.microsoft.com/office/drawing/2014/main" id="{251366B8-2930-484B-A0A2-2D7C3CBB013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20038" y="103531"/>
            <a:ext cx="553534" cy="576000"/>
          </a:xfrm>
          <a:prstGeom prst="rect">
            <a:avLst/>
          </a:prstGeom>
          <a:noFill/>
          <a:ln w="9525">
            <a:noFill/>
            <a:miter lim="800000"/>
            <a:headEnd/>
            <a:tailEnd/>
          </a:ln>
        </p:spPr>
      </p:pic>
      <p:sp>
        <p:nvSpPr>
          <p:cNvPr id="11" name="Rectangle 10">
            <a:extLst>
              <a:ext uri="{FF2B5EF4-FFF2-40B4-BE49-F238E27FC236}">
                <a16:creationId xmlns:a16="http://schemas.microsoft.com/office/drawing/2014/main" id="{8252E70D-5F4C-44B9-800F-0B2DA37F5F8B}"/>
              </a:ext>
            </a:extLst>
          </p:cNvPr>
          <p:cNvSpPr/>
          <p:nvPr/>
        </p:nvSpPr>
        <p:spPr>
          <a:xfrm>
            <a:off x="2703885" y="165229"/>
            <a:ext cx="6197168" cy="452605"/>
          </a:xfrm>
          <a:prstGeom prst="rect">
            <a:avLst/>
          </a:prstGeom>
        </p:spPr>
        <p:txBody>
          <a:bodyPr wrap="square" lIns="82468" tIns="41234" rIns="82468" bIns="41234">
            <a:spAutoFit/>
          </a:bodyPr>
          <a:lstStyle/>
          <a:p>
            <a:pPr algn="ctr" defTabSz="824718" fontAlgn="base">
              <a:spcBef>
                <a:spcPct val="0"/>
              </a:spcBef>
              <a:spcAft>
                <a:spcPct val="0"/>
              </a:spcAft>
            </a:pPr>
            <a:r>
              <a:rPr kumimoji="1" lang="en-US" sz="2400" b="1" dirty="0">
                <a:solidFill>
                  <a:schemeClr val="bg1"/>
                </a:solidFill>
                <a:latin typeface="+mj-lt"/>
              </a:rPr>
              <a:t>Le </a:t>
            </a:r>
            <a:r>
              <a:rPr kumimoji="1" lang="en-US" sz="2400" b="1" dirty="0" err="1">
                <a:solidFill>
                  <a:schemeClr val="bg1"/>
                </a:solidFill>
                <a:latin typeface="+mj-lt"/>
              </a:rPr>
              <a:t>processus</a:t>
            </a:r>
            <a:r>
              <a:rPr kumimoji="1" lang="en-US" sz="2400" b="1" dirty="0">
                <a:solidFill>
                  <a:schemeClr val="bg1"/>
                </a:solidFill>
                <a:latin typeface="+mj-lt"/>
              </a:rPr>
              <a:t> de </a:t>
            </a:r>
            <a:r>
              <a:rPr kumimoji="1" lang="en-US" sz="2400" b="1" dirty="0" err="1">
                <a:solidFill>
                  <a:schemeClr val="bg1"/>
                </a:solidFill>
                <a:latin typeface="+mj-lt"/>
              </a:rPr>
              <a:t>fonctionnement</a:t>
            </a:r>
            <a:r>
              <a:rPr kumimoji="1" lang="en-US" sz="2400" b="1" dirty="0">
                <a:solidFill>
                  <a:schemeClr val="bg1"/>
                </a:solidFill>
                <a:latin typeface="+mj-lt"/>
              </a:rPr>
              <a:t> d’un SR</a:t>
            </a:r>
            <a:endParaRPr lang="fr-FR" dirty="0">
              <a:solidFill>
                <a:schemeClr val="bg1"/>
              </a:solidFill>
              <a:latin typeface="+mj-lt"/>
            </a:endParaRPr>
          </a:p>
        </p:txBody>
      </p:sp>
    </p:spTree>
    <p:extLst>
      <p:ext uri="{BB962C8B-B14F-4D97-AF65-F5344CB8AC3E}">
        <p14:creationId xmlns:p14="http://schemas.microsoft.com/office/powerpoint/2010/main" val="237717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stretch>
            <a:fillRect/>
          </a:stretch>
        </p:blipFill>
        <p:spPr>
          <a:xfrm>
            <a:off x="1439652" y="1484784"/>
            <a:ext cx="6264696" cy="461615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 name="Espace réservé de la date 2">
            <a:extLst>
              <a:ext uri="{FF2B5EF4-FFF2-40B4-BE49-F238E27FC236}">
                <a16:creationId xmlns:a16="http://schemas.microsoft.com/office/drawing/2014/main" id="{6D589DEB-7D16-487D-97E6-1C82428B8510}"/>
              </a:ext>
            </a:extLst>
          </p:cNvPr>
          <p:cNvSpPr>
            <a:spLocks noGrp="1"/>
          </p:cNvSpPr>
          <p:nvPr>
            <p:ph type="dt" sz="half" idx="10"/>
          </p:nvPr>
        </p:nvSpPr>
        <p:spPr/>
        <p:txBody>
          <a:bodyPr/>
          <a:lstStyle/>
          <a:p>
            <a:fld id="{039C0A09-90BF-457C-A308-74F617C8FA07}" type="datetime1">
              <a:rPr lang="fr-FR" smtClean="0"/>
              <a:t>28/05/2022</a:t>
            </a:fld>
            <a:endParaRPr lang="fr-BE"/>
          </a:p>
        </p:txBody>
      </p:sp>
      <p:sp>
        <p:nvSpPr>
          <p:cNvPr id="6" name="Espace réservé du numéro de diapositive 5">
            <a:extLst>
              <a:ext uri="{FF2B5EF4-FFF2-40B4-BE49-F238E27FC236}">
                <a16:creationId xmlns:a16="http://schemas.microsoft.com/office/drawing/2014/main" id="{9B7E9253-54BB-42B9-8B8E-BAFE86DFB580}"/>
              </a:ext>
            </a:extLst>
          </p:cNvPr>
          <p:cNvSpPr>
            <a:spLocks noGrp="1"/>
          </p:cNvSpPr>
          <p:nvPr>
            <p:ph type="sldNum" sz="quarter" idx="12"/>
          </p:nvPr>
        </p:nvSpPr>
        <p:spPr/>
        <p:txBody>
          <a:bodyPr/>
          <a:lstStyle/>
          <a:p>
            <a:fld id="{CF4668DC-857F-487D-BFFA-8C0CA5037977}" type="slidenum">
              <a:rPr lang="fr-BE" smtClean="0"/>
              <a:t>7</a:t>
            </a:fld>
            <a:endParaRPr lang="fr-BE"/>
          </a:p>
        </p:txBody>
      </p:sp>
      <p:sp>
        <p:nvSpPr>
          <p:cNvPr id="9" name="AutoShape 6">
            <a:extLst>
              <a:ext uri="{FF2B5EF4-FFF2-40B4-BE49-F238E27FC236}">
                <a16:creationId xmlns:a16="http://schemas.microsoft.com/office/drawing/2014/main" id="{17379A69-99F2-4CC5-BA29-9DB187F6AEBE}"/>
              </a:ext>
            </a:extLst>
          </p:cNvPr>
          <p:cNvSpPr>
            <a:spLocks noChangeArrowheads="1"/>
          </p:cNvSpPr>
          <p:nvPr/>
        </p:nvSpPr>
        <p:spPr bwMode="auto">
          <a:xfrm>
            <a:off x="-27475" y="16115"/>
            <a:ext cx="9144000" cy="792000"/>
          </a:xfrm>
          <a:prstGeom prst="flowChartDocument">
            <a:avLst/>
          </a:prstGeom>
          <a:solidFill>
            <a:srgbClr val="4A7EBB"/>
          </a:solidFill>
          <a:ln w="9525" algn="ctr">
            <a:solidFill>
              <a:schemeClr val="bg1">
                <a:lumMod val="50000"/>
              </a:schemeClr>
            </a:solidFill>
            <a:miter lim="800000"/>
            <a:headEnd/>
            <a:tailEnd/>
          </a:ln>
          <a:effectLst/>
        </p:spPr>
        <p:txBody>
          <a:bodyPr wrap="none" lIns="82468" tIns="41234" rIns="82468" bIns="41234" anchor="ctr"/>
          <a:lstStyle/>
          <a:p>
            <a:pPr algn="ctr" defTabSz="824718" eaLnBrk="0" fontAlgn="base" hangingPunct="0">
              <a:spcBef>
                <a:spcPct val="0"/>
              </a:spcBef>
              <a:spcAft>
                <a:spcPct val="0"/>
              </a:spcAft>
              <a:defRPr/>
            </a:pPr>
            <a:endParaRPr kumimoji="1" lang="en-US" sz="4300" b="1">
              <a:solidFill>
                <a:srgbClr val="000000"/>
              </a:solidFill>
              <a:latin typeface="Agency FB" pitchFamily="34" charset="0"/>
            </a:endParaRPr>
          </a:p>
        </p:txBody>
      </p:sp>
      <p:pic>
        <p:nvPicPr>
          <p:cNvPr id="10" name="Picture 2">
            <a:extLst>
              <a:ext uri="{FF2B5EF4-FFF2-40B4-BE49-F238E27FC236}">
                <a16:creationId xmlns:a16="http://schemas.microsoft.com/office/drawing/2014/main" id="{E7CFD60A-1EE4-468B-AD11-3A3316B4368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037266" y="110369"/>
            <a:ext cx="553534" cy="576000"/>
          </a:xfrm>
          <a:prstGeom prst="rect">
            <a:avLst/>
          </a:prstGeom>
          <a:noFill/>
          <a:ln w="9525">
            <a:noFill/>
            <a:miter lim="800000"/>
            <a:headEnd/>
            <a:tailEnd/>
          </a:ln>
        </p:spPr>
      </p:pic>
      <p:sp>
        <p:nvSpPr>
          <p:cNvPr id="11" name="Rectangle 10">
            <a:extLst>
              <a:ext uri="{FF2B5EF4-FFF2-40B4-BE49-F238E27FC236}">
                <a16:creationId xmlns:a16="http://schemas.microsoft.com/office/drawing/2014/main" id="{FBE87B5A-6CF4-481B-B79D-45A4FAF5A9BA}"/>
              </a:ext>
            </a:extLst>
          </p:cNvPr>
          <p:cNvSpPr/>
          <p:nvPr/>
        </p:nvSpPr>
        <p:spPr>
          <a:xfrm>
            <a:off x="1619672" y="116933"/>
            <a:ext cx="6197168" cy="452605"/>
          </a:xfrm>
          <a:prstGeom prst="rect">
            <a:avLst/>
          </a:prstGeom>
        </p:spPr>
        <p:txBody>
          <a:bodyPr wrap="square" lIns="82468" tIns="41234" rIns="82468" bIns="41234">
            <a:spAutoFit/>
          </a:bodyPr>
          <a:lstStyle/>
          <a:p>
            <a:pPr algn="ctr" defTabSz="824718" fontAlgn="base">
              <a:spcBef>
                <a:spcPct val="0"/>
              </a:spcBef>
              <a:spcAft>
                <a:spcPct val="0"/>
              </a:spcAft>
            </a:pPr>
            <a:r>
              <a:rPr kumimoji="1" lang="en-US" sz="2400" b="1" dirty="0">
                <a:solidFill>
                  <a:schemeClr val="bg1"/>
                </a:solidFill>
                <a:latin typeface="+mj-lt"/>
              </a:rPr>
              <a:t>Sources de </a:t>
            </a:r>
            <a:r>
              <a:rPr kumimoji="1" lang="en-US" sz="2400" b="1" dirty="0" err="1">
                <a:solidFill>
                  <a:schemeClr val="bg1"/>
                </a:solidFill>
                <a:latin typeface="+mj-lt"/>
              </a:rPr>
              <a:t>données</a:t>
            </a:r>
            <a:r>
              <a:rPr kumimoji="1" lang="en-US" sz="2400" b="1" dirty="0">
                <a:solidFill>
                  <a:schemeClr val="bg1"/>
                </a:solidFill>
                <a:latin typeface="+mj-lt"/>
              </a:rPr>
              <a:t> pour un SR</a:t>
            </a:r>
            <a:endParaRPr lang="fr-FR" dirty="0">
              <a:solidFill>
                <a:schemeClr val="bg1"/>
              </a:solidFill>
              <a:latin typeface="+mj-lt"/>
            </a:endParaRPr>
          </a:p>
        </p:txBody>
      </p:sp>
    </p:spTree>
    <p:extLst>
      <p:ext uri="{BB962C8B-B14F-4D97-AF65-F5344CB8AC3E}">
        <p14:creationId xmlns:p14="http://schemas.microsoft.com/office/powerpoint/2010/main" val="315345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stretch>
            <a:fillRect/>
          </a:stretch>
        </p:blipFill>
        <p:spPr>
          <a:xfrm>
            <a:off x="1571328" y="1642189"/>
            <a:ext cx="6048672" cy="447558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 name="Espace réservé de la date 2">
            <a:extLst>
              <a:ext uri="{FF2B5EF4-FFF2-40B4-BE49-F238E27FC236}">
                <a16:creationId xmlns:a16="http://schemas.microsoft.com/office/drawing/2014/main" id="{622981A0-EB1A-440A-B343-C4998D4B3F82}"/>
              </a:ext>
            </a:extLst>
          </p:cNvPr>
          <p:cNvSpPr>
            <a:spLocks noGrp="1"/>
          </p:cNvSpPr>
          <p:nvPr>
            <p:ph type="dt" sz="half" idx="10"/>
          </p:nvPr>
        </p:nvSpPr>
        <p:spPr/>
        <p:txBody>
          <a:bodyPr/>
          <a:lstStyle/>
          <a:p>
            <a:fld id="{9D2C4B6C-C1DB-4D85-8CF6-552A5345A75B}" type="datetime1">
              <a:rPr lang="fr-FR" smtClean="0"/>
              <a:t>28/05/2022</a:t>
            </a:fld>
            <a:endParaRPr lang="fr-BE"/>
          </a:p>
        </p:txBody>
      </p:sp>
      <p:sp>
        <p:nvSpPr>
          <p:cNvPr id="5" name="Espace réservé du numéro de diapositive 4">
            <a:extLst>
              <a:ext uri="{FF2B5EF4-FFF2-40B4-BE49-F238E27FC236}">
                <a16:creationId xmlns:a16="http://schemas.microsoft.com/office/drawing/2014/main" id="{FF986396-F451-4784-89BC-6E505C2CC7FF}"/>
              </a:ext>
            </a:extLst>
          </p:cNvPr>
          <p:cNvSpPr>
            <a:spLocks noGrp="1"/>
          </p:cNvSpPr>
          <p:nvPr>
            <p:ph type="sldNum" sz="quarter" idx="12"/>
          </p:nvPr>
        </p:nvSpPr>
        <p:spPr/>
        <p:txBody>
          <a:bodyPr/>
          <a:lstStyle/>
          <a:p>
            <a:fld id="{CF4668DC-857F-487D-BFFA-8C0CA5037977}" type="slidenum">
              <a:rPr lang="fr-BE" smtClean="0"/>
              <a:t>8</a:t>
            </a:fld>
            <a:endParaRPr lang="fr-BE"/>
          </a:p>
        </p:txBody>
      </p:sp>
      <p:sp>
        <p:nvSpPr>
          <p:cNvPr id="7" name="AutoShape 6">
            <a:extLst>
              <a:ext uri="{FF2B5EF4-FFF2-40B4-BE49-F238E27FC236}">
                <a16:creationId xmlns:a16="http://schemas.microsoft.com/office/drawing/2014/main" id="{F5984F16-3BD6-4FA2-8487-0BC7966CA621}"/>
              </a:ext>
            </a:extLst>
          </p:cNvPr>
          <p:cNvSpPr>
            <a:spLocks noChangeArrowheads="1"/>
          </p:cNvSpPr>
          <p:nvPr/>
        </p:nvSpPr>
        <p:spPr bwMode="auto">
          <a:xfrm>
            <a:off x="-27475" y="16115"/>
            <a:ext cx="9144000" cy="792000"/>
          </a:xfrm>
          <a:prstGeom prst="flowChartDocument">
            <a:avLst/>
          </a:prstGeom>
          <a:solidFill>
            <a:srgbClr val="4A7EBB"/>
          </a:solidFill>
          <a:ln w="9525" algn="ctr">
            <a:solidFill>
              <a:schemeClr val="bg1">
                <a:lumMod val="50000"/>
              </a:schemeClr>
            </a:solidFill>
            <a:miter lim="800000"/>
            <a:headEnd/>
            <a:tailEnd/>
          </a:ln>
          <a:effectLst/>
        </p:spPr>
        <p:txBody>
          <a:bodyPr wrap="none" lIns="82468" tIns="41234" rIns="82468" bIns="41234" anchor="ctr"/>
          <a:lstStyle/>
          <a:p>
            <a:pPr algn="ctr" defTabSz="824718" eaLnBrk="0" fontAlgn="base" hangingPunct="0">
              <a:spcBef>
                <a:spcPct val="0"/>
              </a:spcBef>
              <a:spcAft>
                <a:spcPct val="0"/>
              </a:spcAft>
              <a:defRPr/>
            </a:pPr>
            <a:endParaRPr kumimoji="1" lang="en-US" sz="4300" b="1">
              <a:solidFill>
                <a:srgbClr val="000000"/>
              </a:solidFill>
              <a:latin typeface="Agency FB" pitchFamily="34" charset="0"/>
            </a:endParaRPr>
          </a:p>
        </p:txBody>
      </p:sp>
      <p:sp>
        <p:nvSpPr>
          <p:cNvPr id="8" name="Rectangle 7">
            <a:extLst>
              <a:ext uri="{FF2B5EF4-FFF2-40B4-BE49-F238E27FC236}">
                <a16:creationId xmlns:a16="http://schemas.microsoft.com/office/drawing/2014/main" id="{7BA98C00-DB0D-4709-8027-F77AFACD33BF}"/>
              </a:ext>
            </a:extLst>
          </p:cNvPr>
          <p:cNvSpPr/>
          <p:nvPr/>
        </p:nvSpPr>
        <p:spPr>
          <a:xfrm>
            <a:off x="1619672" y="116933"/>
            <a:ext cx="6197168" cy="452605"/>
          </a:xfrm>
          <a:prstGeom prst="rect">
            <a:avLst/>
          </a:prstGeom>
        </p:spPr>
        <p:txBody>
          <a:bodyPr wrap="square" lIns="82468" tIns="41234" rIns="82468" bIns="41234">
            <a:spAutoFit/>
          </a:bodyPr>
          <a:lstStyle/>
          <a:p>
            <a:pPr algn="ctr" defTabSz="824718" fontAlgn="base">
              <a:spcBef>
                <a:spcPct val="0"/>
              </a:spcBef>
              <a:spcAft>
                <a:spcPct val="0"/>
              </a:spcAft>
            </a:pPr>
            <a:r>
              <a:rPr kumimoji="1" lang="en-US" sz="2400" b="1" dirty="0">
                <a:solidFill>
                  <a:schemeClr val="bg1"/>
                </a:solidFill>
                <a:latin typeface="+mj-lt"/>
              </a:rPr>
              <a:t>Sources de </a:t>
            </a:r>
            <a:r>
              <a:rPr kumimoji="1" lang="en-US" sz="2400" b="1" dirty="0" err="1">
                <a:solidFill>
                  <a:schemeClr val="bg1"/>
                </a:solidFill>
                <a:latin typeface="+mj-lt"/>
              </a:rPr>
              <a:t>données</a:t>
            </a:r>
            <a:r>
              <a:rPr kumimoji="1" lang="en-US" sz="2400" b="1" dirty="0">
                <a:solidFill>
                  <a:schemeClr val="bg1"/>
                </a:solidFill>
                <a:latin typeface="+mj-lt"/>
              </a:rPr>
              <a:t> pour un SR</a:t>
            </a:r>
            <a:endParaRPr lang="fr-FR" dirty="0">
              <a:solidFill>
                <a:schemeClr val="bg1"/>
              </a:solidFill>
              <a:latin typeface="+mj-lt"/>
            </a:endParaRPr>
          </a:p>
        </p:txBody>
      </p:sp>
      <p:pic>
        <p:nvPicPr>
          <p:cNvPr id="9" name="Picture 2">
            <a:extLst>
              <a:ext uri="{FF2B5EF4-FFF2-40B4-BE49-F238E27FC236}">
                <a16:creationId xmlns:a16="http://schemas.microsoft.com/office/drawing/2014/main" id="{ACCB0E44-588D-49A8-B8E2-9A9C4353E4C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037266" y="110369"/>
            <a:ext cx="553534" cy="576000"/>
          </a:xfrm>
          <a:prstGeom prst="rect">
            <a:avLst/>
          </a:prstGeom>
          <a:noFill/>
          <a:ln w="9525">
            <a:noFill/>
            <a:miter lim="800000"/>
            <a:headEnd/>
            <a:tailEnd/>
          </a:ln>
        </p:spPr>
      </p:pic>
    </p:spTree>
    <p:extLst>
      <p:ext uri="{BB962C8B-B14F-4D97-AF65-F5344CB8AC3E}">
        <p14:creationId xmlns:p14="http://schemas.microsoft.com/office/powerpoint/2010/main" val="339430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1331640" y="1603160"/>
            <a:ext cx="6934200" cy="4267200"/>
          </a:xfrm>
        </p:spPr>
        <p:txBody>
          <a:bodyPr/>
          <a:lstStyle/>
          <a:p>
            <a:pPr marL="0" indent="0">
              <a:buNone/>
            </a:pPr>
            <a:r>
              <a:rPr lang="fr-FR" sz="2200" dirty="0">
                <a:solidFill>
                  <a:schemeClr val="tx1"/>
                </a:solidFill>
                <a:latin typeface="Times New Roman" panose="02020603050405020304" pitchFamily="18" charset="0"/>
                <a:cs typeface="Times New Roman" panose="02020603050405020304" pitchFamily="18" charset="0"/>
              </a:rPr>
              <a:t>Les systèmes de recommandation s’alimentent généralement de plusieurs sources de données :</a:t>
            </a:r>
          </a:p>
          <a:p>
            <a:pPr>
              <a:buFont typeface="Wingdings" panose="05000000000000000000" pitchFamily="2" charset="2"/>
              <a:buChar char="§"/>
            </a:pPr>
            <a:endParaRPr lang="fr-FR" sz="2200"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fr-FR" sz="2200" dirty="0">
              <a:solidFill>
                <a:schemeClr val="tx1"/>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
            </a:pPr>
            <a:r>
              <a:rPr lang="fr-FR" sz="2200" dirty="0">
                <a:solidFill>
                  <a:schemeClr val="tx1"/>
                </a:solidFill>
                <a:latin typeface="Times New Roman" panose="02020603050405020304" pitchFamily="18" charset="0"/>
                <a:cs typeface="Times New Roman" panose="02020603050405020304" pitchFamily="18" charset="0"/>
              </a:rPr>
              <a:t>L’information textuelle générale ou détaillée; </a:t>
            </a:r>
          </a:p>
          <a:p>
            <a:pPr lvl="0">
              <a:buFont typeface="Wingdings" panose="05000000000000000000" pitchFamily="2" charset="2"/>
              <a:buChar char="§"/>
            </a:pPr>
            <a:r>
              <a:rPr lang="fr-FR" sz="2200" dirty="0">
                <a:solidFill>
                  <a:schemeClr val="tx1"/>
                </a:solidFill>
                <a:latin typeface="Times New Roman" panose="02020603050405020304" pitchFamily="18" charset="0"/>
                <a:cs typeface="Times New Roman" panose="02020603050405020304" pitchFamily="18" charset="0"/>
              </a:rPr>
              <a:t>L’évaluation numérique;</a:t>
            </a:r>
          </a:p>
          <a:p>
            <a:pPr lvl="0">
              <a:buFont typeface="Wingdings" panose="05000000000000000000" pitchFamily="2" charset="2"/>
              <a:buChar char="§"/>
            </a:pPr>
            <a:r>
              <a:rPr lang="fr-FR" sz="2200" dirty="0">
                <a:solidFill>
                  <a:schemeClr val="tx1"/>
                </a:solidFill>
                <a:latin typeface="Times New Roman" panose="02020603050405020304" pitchFamily="18" charset="0"/>
                <a:cs typeface="Times New Roman" panose="02020603050405020304" pitchFamily="18" charset="0"/>
              </a:rPr>
              <a:t>L’évaluation ordinale ;</a:t>
            </a:r>
          </a:p>
          <a:p>
            <a:pPr lvl="0">
              <a:buFont typeface="Wingdings" panose="05000000000000000000" pitchFamily="2" charset="2"/>
              <a:buChar char="§"/>
            </a:pPr>
            <a:r>
              <a:rPr lang="fr-FR" sz="2200" dirty="0">
                <a:solidFill>
                  <a:schemeClr val="tx1"/>
                </a:solidFill>
                <a:latin typeface="Times New Roman" panose="02020603050405020304" pitchFamily="18" charset="0"/>
                <a:cs typeface="Times New Roman" panose="02020603050405020304" pitchFamily="18" charset="0"/>
              </a:rPr>
              <a:t>L’évaluation binaire; </a:t>
            </a:r>
          </a:p>
          <a:p>
            <a:pPr lvl="0">
              <a:buFont typeface="Wingdings" panose="05000000000000000000" pitchFamily="2" charset="2"/>
              <a:buChar char="§"/>
            </a:pPr>
            <a:r>
              <a:rPr lang="fr-FR" sz="2200" dirty="0">
                <a:solidFill>
                  <a:schemeClr val="tx1"/>
                </a:solidFill>
                <a:latin typeface="Times New Roman" panose="02020603050405020304" pitchFamily="18" charset="0"/>
                <a:cs typeface="Times New Roman" panose="02020603050405020304" pitchFamily="18" charset="0"/>
              </a:rPr>
              <a:t>L’évaluation unaire ;</a:t>
            </a:r>
          </a:p>
          <a:p>
            <a:pPr lvl="0">
              <a:buFont typeface="Wingdings" panose="05000000000000000000" pitchFamily="2" charset="2"/>
              <a:buChar char="§"/>
            </a:pPr>
            <a:r>
              <a:rPr lang="fr-FR" sz="2200" dirty="0">
                <a:solidFill>
                  <a:schemeClr val="tx1"/>
                </a:solidFill>
                <a:latin typeface="Times New Roman" panose="02020603050405020304" pitchFamily="18" charset="0"/>
                <a:cs typeface="Times New Roman" panose="02020603050405020304" pitchFamily="18" charset="0"/>
              </a:rPr>
              <a:t>L’émission des commentaires ou des tags;</a:t>
            </a:r>
          </a:p>
          <a:p>
            <a:pPr>
              <a:lnSpc>
                <a:spcPct val="80000"/>
              </a:lnSpc>
              <a:buFont typeface="Wingdings" panose="05000000000000000000" pitchFamily="2" charset="2"/>
              <a:buChar char="§"/>
            </a:pPr>
            <a:endParaRPr lang="en-US" altLang="fr-FR" sz="2200" dirty="0">
              <a:solidFill>
                <a:schemeClr val="tx1"/>
              </a:solidFill>
              <a:latin typeface="Times New Roman" panose="02020603050405020304" pitchFamily="18" charset="0"/>
              <a:cs typeface="Times New Roman" panose="02020603050405020304" pitchFamily="18" charset="0"/>
            </a:endParaRPr>
          </a:p>
        </p:txBody>
      </p:sp>
      <p:sp>
        <p:nvSpPr>
          <p:cNvPr id="4" name="Flèche courbée vers le bas 3"/>
          <p:cNvSpPr/>
          <p:nvPr/>
        </p:nvSpPr>
        <p:spPr>
          <a:xfrm rot="5400000">
            <a:off x="7633397" y="2909725"/>
            <a:ext cx="1080120" cy="5739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 name="Espace réservé de la date 1">
            <a:extLst>
              <a:ext uri="{FF2B5EF4-FFF2-40B4-BE49-F238E27FC236}">
                <a16:creationId xmlns:a16="http://schemas.microsoft.com/office/drawing/2014/main" id="{446CFC82-439D-416E-8E0E-CA7ED54D0BAB}"/>
              </a:ext>
            </a:extLst>
          </p:cNvPr>
          <p:cNvSpPr>
            <a:spLocks noGrp="1"/>
          </p:cNvSpPr>
          <p:nvPr>
            <p:ph type="dt" sz="half" idx="10"/>
          </p:nvPr>
        </p:nvSpPr>
        <p:spPr/>
        <p:txBody>
          <a:bodyPr/>
          <a:lstStyle/>
          <a:p>
            <a:fld id="{01D48136-30CF-4387-8A7B-60A1DDC0200C}" type="datetime1">
              <a:rPr lang="fr-FR" smtClean="0"/>
              <a:t>28/05/2022</a:t>
            </a:fld>
            <a:endParaRPr lang="fr-BE"/>
          </a:p>
        </p:txBody>
      </p:sp>
      <p:sp>
        <p:nvSpPr>
          <p:cNvPr id="5" name="Espace réservé du numéro de diapositive 4">
            <a:extLst>
              <a:ext uri="{FF2B5EF4-FFF2-40B4-BE49-F238E27FC236}">
                <a16:creationId xmlns:a16="http://schemas.microsoft.com/office/drawing/2014/main" id="{68EF38B7-1EC6-4750-84D7-7DF693594840}"/>
              </a:ext>
            </a:extLst>
          </p:cNvPr>
          <p:cNvSpPr>
            <a:spLocks noGrp="1"/>
          </p:cNvSpPr>
          <p:nvPr>
            <p:ph type="sldNum" sz="quarter" idx="12"/>
          </p:nvPr>
        </p:nvSpPr>
        <p:spPr/>
        <p:txBody>
          <a:bodyPr/>
          <a:lstStyle/>
          <a:p>
            <a:fld id="{CF4668DC-857F-487D-BFFA-8C0CA5037977}" type="slidenum">
              <a:rPr lang="fr-BE" smtClean="0"/>
              <a:t>9</a:t>
            </a:fld>
            <a:endParaRPr lang="fr-BE"/>
          </a:p>
        </p:txBody>
      </p:sp>
      <p:sp>
        <p:nvSpPr>
          <p:cNvPr id="8" name="AutoShape 6">
            <a:extLst>
              <a:ext uri="{FF2B5EF4-FFF2-40B4-BE49-F238E27FC236}">
                <a16:creationId xmlns:a16="http://schemas.microsoft.com/office/drawing/2014/main" id="{BE42021C-6336-45DD-A2EA-0DED28647B3F}"/>
              </a:ext>
            </a:extLst>
          </p:cNvPr>
          <p:cNvSpPr>
            <a:spLocks noChangeArrowheads="1"/>
          </p:cNvSpPr>
          <p:nvPr/>
        </p:nvSpPr>
        <p:spPr bwMode="auto">
          <a:xfrm>
            <a:off x="-27475" y="16115"/>
            <a:ext cx="9144000" cy="792000"/>
          </a:xfrm>
          <a:prstGeom prst="flowChartDocument">
            <a:avLst/>
          </a:prstGeom>
          <a:solidFill>
            <a:srgbClr val="4A7EBB"/>
          </a:solidFill>
          <a:ln w="9525" algn="ctr">
            <a:solidFill>
              <a:schemeClr val="bg1">
                <a:lumMod val="50000"/>
              </a:schemeClr>
            </a:solidFill>
            <a:miter lim="800000"/>
            <a:headEnd/>
            <a:tailEnd/>
          </a:ln>
          <a:effectLst/>
        </p:spPr>
        <p:txBody>
          <a:bodyPr wrap="none" lIns="82468" tIns="41234" rIns="82468" bIns="41234" anchor="ctr"/>
          <a:lstStyle/>
          <a:p>
            <a:pPr algn="ctr" defTabSz="824718" eaLnBrk="0" fontAlgn="base" hangingPunct="0">
              <a:spcBef>
                <a:spcPct val="0"/>
              </a:spcBef>
              <a:spcAft>
                <a:spcPct val="0"/>
              </a:spcAft>
              <a:defRPr/>
            </a:pPr>
            <a:endParaRPr kumimoji="1" lang="en-US" sz="4300" b="1">
              <a:solidFill>
                <a:srgbClr val="000000"/>
              </a:solidFill>
              <a:latin typeface="Agency FB" pitchFamily="34" charset="0"/>
            </a:endParaRPr>
          </a:p>
        </p:txBody>
      </p:sp>
      <p:sp>
        <p:nvSpPr>
          <p:cNvPr id="9" name="Rectangle 8">
            <a:extLst>
              <a:ext uri="{FF2B5EF4-FFF2-40B4-BE49-F238E27FC236}">
                <a16:creationId xmlns:a16="http://schemas.microsoft.com/office/drawing/2014/main" id="{92EFA59F-C321-403B-B341-4B0DE59B500A}"/>
              </a:ext>
            </a:extLst>
          </p:cNvPr>
          <p:cNvSpPr/>
          <p:nvPr/>
        </p:nvSpPr>
        <p:spPr>
          <a:xfrm>
            <a:off x="1619672" y="116933"/>
            <a:ext cx="6197168" cy="452605"/>
          </a:xfrm>
          <a:prstGeom prst="rect">
            <a:avLst/>
          </a:prstGeom>
        </p:spPr>
        <p:txBody>
          <a:bodyPr wrap="square" lIns="82468" tIns="41234" rIns="82468" bIns="41234">
            <a:spAutoFit/>
          </a:bodyPr>
          <a:lstStyle/>
          <a:p>
            <a:pPr algn="ctr" defTabSz="824718" fontAlgn="base">
              <a:spcBef>
                <a:spcPct val="0"/>
              </a:spcBef>
              <a:spcAft>
                <a:spcPct val="0"/>
              </a:spcAft>
            </a:pPr>
            <a:r>
              <a:rPr kumimoji="1" lang="en-US" sz="2400" b="1" dirty="0">
                <a:solidFill>
                  <a:schemeClr val="bg1"/>
                </a:solidFill>
                <a:latin typeface="+mj-lt"/>
              </a:rPr>
              <a:t>Sources de </a:t>
            </a:r>
            <a:r>
              <a:rPr kumimoji="1" lang="en-US" sz="2400" b="1" dirty="0" err="1">
                <a:solidFill>
                  <a:schemeClr val="bg1"/>
                </a:solidFill>
                <a:latin typeface="+mj-lt"/>
              </a:rPr>
              <a:t>données</a:t>
            </a:r>
            <a:r>
              <a:rPr kumimoji="1" lang="en-US" sz="2400" b="1" dirty="0">
                <a:solidFill>
                  <a:schemeClr val="bg1"/>
                </a:solidFill>
                <a:latin typeface="+mj-lt"/>
              </a:rPr>
              <a:t> pour un SR</a:t>
            </a:r>
            <a:endParaRPr lang="fr-FR" dirty="0">
              <a:solidFill>
                <a:schemeClr val="bg1"/>
              </a:solidFill>
              <a:latin typeface="+mj-lt"/>
            </a:endParaRPr>
          </a:p>
        </p:txBody>
      </p:sp>
      <p:pic>
        <p:nvPicPr>
          <p:cNvPr id="10" name="Picture 2">
            <a:extLst>
              <a:ext uri="{FF2B5EF4-FFF2-40B4-BE49-F238E27FC236}">
                <a16:creationId xmlns:a16="http://schemas.microsoft.com/office/drawing/2014/main" id="{FA0FF4AD-1919-4E48-8902-F0D409DAABF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37266" y="110369"/>
            <a:ext cx="553534" cy="576000"/>
          </a:xfrm>
          <a:prstGeom prst="rect">
            <a:avLst/>
          </a:prstGeom>
          <a:noFill/>
          <a:ln w="9525">
            <a:noFill/>
            <a:miter lim="800000"/>
            <a:headEnd/>
            <a:tailEnd/>
          </a:ln>
        </p:spPr>
      </p:pic>
    </p:spTree>
    <p:extLst>
      <p:ext uri="{BB962C8B-B14F-4D97-AF65-F5344CB8AC3E}">
        <p14:creationId xmlns:p14="http://schemas.microsoft.com/office/powerpoint/2010/main" val="155944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randombar(horizontal)">
                                      <p:cBhvr>
                                        <p:cTn id="7" dur="500"/>
                                        <p:tgtEl>
                                          <p:spTgt spid="60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0419">
                                            <p:txEl>
                                              <p:pRg st="3" end="3"/>
                                            </p:txEl>
                                          </p:spTgt>
                                        </p:tgtEl>
                                        <p:attrNameLst>
                                          <p:attrName>style.visibility</p:attrName>
                                        </p:attrNameLst>
                                      </p:cBhvr>
                                      <p:to>
                                        <p:strVal val="visible"/>
                                      </p:to>
                                    </p:set>
                                    <p:animEffect transition="in" filter="randombar(horizontal)">
                                      <p:cBhvr>
                                        <p:cTn id="12" dur="500"/>
                                        <p:tgtEl>
                                          <p:spTgt spid="6041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0419">
                                            <p:txEl>
                                              <p:pRg st="4" end="4"/>
                                            </p:txEl>
                                          </p:spTgt>
                                        </p:tgtEl>
                                        <p:attrNameLst>
                                          <p:attrName>style.visibility</p:attrName>
                                        </p:attrNameLst>
                                      </p:cBhvr>
                                      <p:to>
                                        <p:strVal val="visible"/>
                                      </p:to>
                                    </p:set>
                                    <p:animEffect transition="in" filter="randombar(horizontal)">
                                      <p:cBhvr>
                                        <p:cTn id="17" dur="500"/>
                                        <p:tgtEl>
                                          <p:spTgt spid="6041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0419">
                                            <p:txEl>
                                              <p:pRg st="5" end="5"/>
                                            </p:txEl>
                                          </p:spTgt>
                                        </p:tgtEl>
                                        <p:attrNameLst>
                                          <p:attrName>style.visibility</p:attrName>
                                        </p:attrNameLst>
                                      </p:cBhvr>
                                      <p:to>
                                        <p:strVal val="visible"/>
                                      </p:to>
                                    </p:set>
                                    <p:animEffect transition="in" filter="randombar(horizontal)">
                                      <p:cBhvr>
                                        <p:cTn id="22" dur="500"/>
                                        <p:tgtEl>
                                          <p:spTgt spid="6041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0419">
                                            <p:txEl>
                                              <p:pRg st="6" end="6"/>
                                            </p:txEl>
                                          </p:spTgt>
                                        </p:tgtEl>
                                        <p:attrNameLst>
                                          <p:attrName>style.visibility</p:attrName>
                                        </p:attrNameLst>
                                      </p:cBhvr>
                                      <p:to>
                                        <p:strVal val="visible"/>
                                      </p:to>
                                    </p:set>
                                    <p:animEffect transition="in" filter="randombar(horizontal)">
                                      <p:cBhvr>
                                        <p:cTn id="27" dur="500"/>
                                        <p:tgtEl>
                                          <p:spTgt spid="6041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60419">
                                            <p:txEl>
                                              <p:pRg st="7" end="7"/>
                                            </p:txEl>
                                          </p:spTgt>
                                        </p:tgtEl>
                                        <p:attrNameLst>
                                          <p:attrName>style.visibility</p:attrName>
                                        </p:attrNameLst>
                                      </p:cBhvr>
                                      <p:to>
                                        <p:strVal val="visible"/>
                                      </p:to>
                                    </p:set>
                                    <p:animEffect transition="in" filter="randombar(horizontal)">
                                      <p:cBhvr>
                                        <p:cTn id="32" dur="500"/>
                                        <p:tgtEl>
                                          <p:spTgt spid="60419">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60419">
                                            <p:txEl>
                                              <p:pRg st="8" end="8"/>
                                            </p:txEl>
                                          </p:spTgt>
                                        </p:tgtEl>
                                        <p:attrNameLst>
                                          <p:attrName>style.visibility</p:attrName>
                                        </p:attrNameLst>
                                      </p:cBhvr>
                                      <p:to>
                                        <p:strVal val="visible"/>
                                      </p:to>
                                    </p:set>
                                    <p:animEffect transition="in" filter="randombar(horizontal)">
                                      <p:cBhvr>
                                        <p:cTn id="37" dur="500"/>
                                        <p:tgtEl>
                                          <p:spTgt spid="604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5186</TotalTime>
  <Words>2209</Words>
  <Application>Microsoft Office PowerPoint</Application>
  <PresentationFormat>Affichage à l'écran (4:3)</PresentationFormat>
  <Paragraphs>354</Paragraphs>
  <Slides>42</Slides>
  <Notes>40</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1</vt:i4>
      </vt:variant>
      <vt:variant>
        <vt:lpstr>Titres des diapositives</vt:lpstr>
      </vt:variant>
      <vt:variant>
        <vt:i4>42</vt:i4>
      </vt:variant>
    </vt:vector>
  </HeadingPairs>
  <TitlesOfParts>
    <vt:vector size="50" baseType="lpstr">
      <vt:lpstr>Agency FB</vt:lpstr>
      <vt:lpstr>Arial</vt:lpstr>
      <vt:lpstr>Calibri</vt:lpstr>
      <vt:lpstr>Gill Sans MT</vt:lpstr>
      <vt:lpstr>Times New Roman</vt:lpstr>
      <vt:lpstr>Wingdings</vt:lpstr>
      <vt:lpstr>Thème Office</vt:lpstr>
      <vt:lpstr>Equation</vt:lpstr>
      <vt:lpstr>Présentation PowerPoint</vt:lpstr>
      <vt:lpstr>Plan</vt:lpstr>
      <vt:lpstr>Présentation PowerPoint</vt:lpstr>
      <vt:lpstr> </vt:lpstr>
      <vt:lpstr>Présentation PowerPoint</vt:lpstr>
      <vt:lpstr>Présentation PowerPoint</vt:lpstr>
      <vt:lpstr>Présentation PowerPoint</vt:lpstr>
      <vt:lpstr>Présentation PowerPoint</vt:lpstr>
      <vt:lpstr>Présentation PowerPoint</vt:lpstr>
      <vt:lpstr>1.  Définition des paramètres d’un SR</vt:lpstr>
      <vt:lpstr>Présentation PowerPoint</vt:lpstr>
      <vt:lpstr>Présentation PowerPoint</vt:lpstr>
      <vt:lpstr>Présentation PowerPoint</vt:lpstr>
      <vt:lpstr>Présentation PowerPoint</vt:lpstr>
      <vt:lpstr>3.1 Approche orienté contenu-objet (DICE) (1/2)</vt:lpstr>
      <vt:lpstr>Présentation PowerPoint</vt:lpstr>
      <vt:lpstr>3.2  Approche orienté contenu (Rocchio’s relevance feedback)</vt:lpstr>
      <vt:lpstr>4. Approche filtrage collaboratif (1/3)</vt:lpstr>
      <vt:lpstr>Présentation PowerPoint</vt:lpstr>
      <vt:lpstr>4. Approche filtrage collaboratif (3/3) </vt:lpstr>
      <vt:lpstr>Présentation PowerPoint</vt:lpstr>
      <vt:lpstr>- Approche filtrage collaboratif (Pearson) (2/4)</vt:lpstr>
      <vt:lpstr>- Approche filtrage collaboratif (Pearson) (3/4)</vt:lpstr>
      <vt:lpstr>- Approche filtrage collaboratif (Pearson) (4/4)</vt:lpstr>
      <vt:lpstr>Présentation PowerPoint</vt:lpstr>
      <vt:lpstr>Présentation PowerPoint</vt:lpstr>
      <vt:lpstr>Présentation PowerPoint</vt:lpstr>
      <vt:lpstr>Présentation PowerPoint</vt:lpstr>
      <vt:lpstr>Définition</vt:lpstr>
      <vt:lpstr>- Data et valeur des moteurs de recommandations</vt:lpstr>
      <vt:lpstr>-Processus des moteurs de recommandation</vt:lpstr>
      <vt:lpstr>Présentation PowerPoint</vt:lpstr>
      <vt:lpstr>Présentation PowerPoint</vt:lpstr>
      <vt:lpstr>Présentation PowerPoint</vt:lpstr>
      <vt:lpstr>Présentation PowerPoint</vt:lpstr>
      <vt:lpstr>Présentation PowerPoint</vt:lpstr>
      <vt:lpstr>Présentation PowerPoint</vt:lpstr>
      <vt:lpstr>Les algorithmes d’Amazon s’intéressent à : </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thesis</dc:creator>
  <cp:lastModifiedBy>Amine SENNOUNI</cp:lastModifiedBy>
  <cp:revision>552</cp:revision>
  <dcterms:created xsi:type="dcterms:W3CDTF">2017-01-03T21:07:14Z</dcterms:created>
  <dcterms:modified xsi:type="dcterms:W3CDTF">2022-05-28T17:19:12Z</dcterms:modified>
</cp:coreProperties>
</file>